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58" r:id="rId4"/>
    <p:sldId id="259" r:id="rId5"/>
    <p:sldId id="285" r:id="rId6"/>
    <p:sldId id="260" r:id="rId7"/>
    <p:sldId id="287" r:id="rId8"/>
    <p:sldId id="261" r:id="rId9"/>
    <p:sldId id="303" r:id="rId10"/>
    <p:sldId id="304" r:id="rId11"/>
    <p:sldId id="306" r:id="rId12"/>
    <p:sldId id="307" r:id="rId13"/>
    <p:sldId id="305" r:id="rId14"/>
    <p:sldId id="308" r:id="rId15"/>
    <p:sldId id="310" r:id="rId16"/>
    <p:sldId id="311" r:id="rId17"/>
    <p:sldId id="312" r:id="rId18"/>
    <p:sldId id="292" r:id="rId19"/>
    <p:sldId id="267" r:id="rId20"/>
    <p:sldId id="290" r:id="rId21"/>
    <p:sldId id="293" r:id="rId22"/>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3" autoAdjust="0"/>
    <p:restoredTop sz="66110" autoAdjust="0"/>
  </p:normalViewPr>
  <p:slideViewPr>
    <p:cSldViewPr>
      <p:cViewPr varScale="1">
        <p:scale>
          <a:sx n="51" d="100"/>
          <a:sy n="51" d="100"/>
        </p:scale>
        <p:origin x="-1710" y="-84"/>
      </p:cViewPr>
      <p:guideLst>
        <p:guide orient="horz" pos="2160"/>
        <p:guide pos="2880"/>
      </p:guideLst>
    </p:cSldViewPr>
  </p:slideViewPr>
  <p:notesTextViewPr>
    <p:cViewPr>
      <p:scale>
        <a:sx n="100" d="100"/>
        <a:sy n="100" d="100"/>
      </p:scale>
      <p:origin x="0" y="0"/>
    </p:cViewPr>
  </p:notesTextViewPr>
  <p:notesViewPr>
    <p:cSldViewPr>
      <p:cViewPr>
        <p:scale>
          <a:sx n="70" d="100"/>
          <a:sy n="70" d="100"/>
        </p:scale>
        <p:origin x="-2250" y="-72"/>
      </p:cViewPr>
      <p:guideLst>
        <p:guide orient="horz" pos="2928"/>
        <p:guide pos="2208"/>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8EF321AB-DD19-4CD1-9341-5677864EEB8A}" type="datetimeFigureOut">
              <a:rPr lang="en-US" smtClean="0"/>
              <a:pPr/>
              <a:t>8/8/2011</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BA268713-919F-4C4A-99AD-E13B4E9E36CF}"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A268713-919F-4C4A-99AD-E13B4E9E36CF}"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Let’s focus on this first possibility – that the soil itself somehow determines stability.  If that’s true, we can make two predictions – First, compositional turnover should be inversely related to a gradient of fertility.  So, more turnover when the environment is less stressful.  Second, if stability is a function of soil per se than soil generalists, species common on both serpentine and non-serpentine, should be more stable on serpentine.  </a:t>
            </a:r>
          </a:p>
        </p:txBody>
      </p:sp>
      <p:sp>
        <p:nvSpPr>
          <p:cNvPr id="4" name="Slide Number Placeholder 3"/>
          <p:cNvSpPr>
            <a:spLocks noGrp="1"/>
          </p:cNvSpPr>
          <p:nvPr>
            <p:ph type="sldNum" sz="quarter" idx="10"/>
          </p:nvPr>
        </p:nvSpPr>
        <p:spPr/>
        <p:txBody>
          <a:bodyPr/>
          <a:lstStyle/>
          <a:p>
            <a:fld id="{BA268713-919F-4C4A-99AD-E13B4E9E36CF}"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To test the first prediction – that compositional turnover should be inversely related to a gradient of fertility – we created an index of fertility using a principal component analysis of soil variables, including N, P, K, Ca, and Mg.  I don’t have time to go in the details, but we found that the first axis was associated with a fertility gradient, so we used the first PC axis to predict stability in serpentine and non-serpentine grasslands.</a:t>
            </a:r>
          </a:p>
          <a:p>
            <a:r>
              <a:rPr lang="en-US" baseline="0" dirty="0" smtClean="0"/>
              <a:t>We found that environmental variables actually do a very poor job of predicting stability for either community.  This is strike one against soil itself generating stability.</a:t>
            </a:r>
          </a:p>
        </p:txBody>
      </p:sp>
      <p:sp>
        <p:nvSpPr>
          <p:cNvPr id="4" name="Slide Number Placeholder 3"/>
          <p:cNvSpPr>
            <a:spLocks noGrp="1"/>
          </p:cNvSpPr>
          <p:nvPr>
            <p:ph type="sldNum" sz="quarter" idx="10"/>
          </p:nvPr>
        </p:nvSpPr>
        <p:spPr/>
        <p:txBody>
          <a:bodyPr/>
          <a:lstStyle/>
          <a:p>
            <a:fld id="{BA268713-919F-4C4A-99AD-E13B4E9E36CF}"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To test our second prediction, that soil generalists should be more stable on serpentine than non-serpentine, we compared the temporal coefficient of variation in cover for species common on both soil types.  Our criteria was that they occur in at least 10 serpentine and 10 non-serpentine sites, which gave a list of 41 species that sampled from all 4 functional groups.</a:t>
            </a:r>
          </a:p>
          <a:p>
            <a:r>
              <a:rPr lang="en-US" baseline="0" dirty="0" smtClean="0"/>
              <a:t>We then used a t-test, with species as replicates, to determine if the CV of cover differed by soil type.</a:t>
            </a:r>
          </a:p>
          <a:p>
            <a:r>
              <a:rPr lang="en-US" baseline="0" dirty="0" smtClean="0"/>
              <a:t>And, the answer is a big fat No, temporal variation does not differ by soil for generalist species.  Strike 2 against soil.  At this point, based on our available data – we conclude that stability does not arise as a function of soil.  What about our alternative hypothesis?</a:t>
            </a:r>
          </a:p>
        </p:txBody>
      </p:sp>
      <p:sp>
        <p:nvSpPr>
          <p:cNvPr id="4" name="Slide Number Placeholder 3"/>
          <p:cNvSpPr>
            <a:spLocks noGrp="1"/>
          </p:cNvSpPr>
          <p:nvPr>
            <p:ph type="sldNum" sz="quarter" idx="10"/>
          </p:nvPr>
        </p:nvSpPr>
        <p:spPr/>
        <p:txBody>
          <a:bodyPr/>
          <a:lstStyle/>
          <a:p>
            <a:fld id="{BA268713-919F-4C4A-99AD-E13B4E9E36CF}"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That the stability of serpentine communities may arise from the traits of species themselves.  If this is true than we can make 2 predictions.  First, serpentine communities should be more stress tolerant than non-serpentine communities.  Thus we predict that community-weighted mean traits should show that serpentine communities are shorter, with lower specific leaf area, leaf water content, leaf area, and percent foliar nitrogen because these trait patterns are associated with tolerance to low resource environments and to resource acquisition.  </a:t>
            </a:r>
          </a:p>
          <a:p>
            <a:r>
              <a:rPr lang="en-US" baseline="0" dirty="0" smtClean="0"/>
              <a:t>Second, we predicted that temporal turnover should be positively correlated with a index of stress tolerance.</a:t>
            </a:r>
          </a:p>
        </p:txBody>
      </p:sp>
      <p:sp>
        <p:nvSpPr>
          <p:cNvPr id="4" name="Slide Number Placeholder 3"/>
          <p:cNvSpPr>
            <a:spLocks noGrp="1"/>
          </p:cNvSpPr>
          <p:nvPr>
            <p:ph type="sldNum" sz="quarter" idx="10"/>
          </p:nvPr>
        </p:nvSpPr>
        <p:spPr/>
        <p:txBody>
          <a:bodyPr/>
          <a:lstStyle/>
          <a:p>
            <a:fld id="{BA268713-919F-4C4A-99AD-E13B4E9E36CF}"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Focusing on the first prediction, we expect that serpentine communities will be more stress tolerant than non-serpentine communities.  To test this prediction we used a trait data set compiled by our lab last summer.  We collected trait data from 191 species found in the long-term data set.  While not all species, it represents 75% of the 260 some species.  For each of these species we measured height, specific leaf area, leaf area, leaf water content, and percent foliar nitrogen.  For soil generalists we measured traits for plant occurring on both soils.  To determine traits of the community as a whole we calculated community-weighted mean trait values using a package in R.  The function simply weighted a species trait by its relative abundance in the plot, then sums those values for a single value per plot.  We then used a t-test to determine if the communities differed in traits.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Supporting our prediction we found than serpentine communities tended to be shorter (although this difference was only marginally significant), and have lower leaf area and specific leaf area.  Contrary to our expectations, percent foliar nitrogen was higher in serpentine communities than non-serpentine communities.  Overall, these results lend some support to the hypothesis that species functional traits lead to differences in stability, but we now we need to know if these traits can predict stability.</a:t>
            </a:r>
          </a:p>
          <a:p>
            <a:endParaRPr lang="en-US" baseline="0" dirty="0" smtClean="0"/>
          </a:p>
        </p:txBody>
      </p:sp>
      <p:sp>
        <p:nvSpPr>
          <p:cNvPr id="4" name="Slide Number Placeholder 3"/>
          <p:cNvSpPr>
            <a:spLocks noGrp="1"/>
          </p:cNvSpPr>
          <p:nvPr>
            <p:ph type="sldNum" sz="quarter" idx="10"/>
          </p:nvPr>
        </p:nvSpPr>
        <p:spPr/>
        <p:txBody>
          <a:bodyPr/>
          <a:lstStyle/>
          <a:p>
            <a:fld id="{BA268713-919F-4C4A-99AD-E13B4E9E36CF}"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That is, if stability is a function of species traits, then temporal turnover should be inversely related with a gradient of stress tolerance.  To test this prediction we first ran a principal component analysis of community traits and found that we could use the first axis as an index of stress tolerance.  Similar to our approach with the environmental data we attempted to correlate stability in serpentine and non-serpentine grasslands with this index.</a:t>
            </a:r>
          </a:p>
        </p:txBody>
      </p:sp>
      <p:sp>
        <p:nvSpPr>
          <p:cNvPr id="4" name="Slide Number Placeholder 3"/>
          <p:cNvSpPr>
            <a:spLocks noGrp="1"/>
          </p:cNvSpPr>
          <p:nvPr>
            <p:ph type="sldNum" sz="quarter" idx="10"/>
          </p:nvPr>
        </p:nvSpPr>
        <p:spPr/>
        <p:txBody>
          <a:bodyPr/>
          <a:lstStyle/>
          <a:p>
            <a:fld id="{BA268713-919F-4C4A-99AD-E13B4E9E36CF}"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The first PC axes explained 46% of the variation in trait space and was associated with increasing leaf area, leaf water content, and % foliar nitrogen.  We interpreted this as an index of decreasing stress tolerance and it found it was positively correlated with turnover in non-serpentine grasslands.  There was no relationship between this axis and serpentine turnover.</a:t>
            </a:r>
          </a:p>
          <a:p>
            <a:r>
              <a:rPr lang="en-US" baseline="0" dirty="0" smtClean="0"/>
              <a:t>Recalling that annual grasses had such a large influence on turnover, we wanted to see if they also influenced community traits and the relationship between traits and stability.  So we reran our analysis after excluding them.</a:t>
            </a:r>
          </a:p>
        </p:txBody>
      </p:sp>
      <p:sp>
        <p:nvSpPr>
          <p:cNvPr id="4" name="Slide Number Placeholder 3"/>
          <p:cNvSpPr>
            <a:spLocks noGrp="1"/>
          </p:cNvSpPr>
          <p:nvPr>
            <p:ph type="sldNum" sz="quarter" idx="10"/>
          </p:nvPr>
        </p:nvSpPr>
        <p:spPr/>
        <p:txBody>
          <a:bodyPr/>
          <a:lstStyle/>
          <a:p>
            <a:fld id="{BA268713-919F-4C4A-99AD-E13B4E9E36CF}"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After excluding annual grasses we get a similar association with traits and the first principal component axis, except instead of being associated with leaf area, PC1 is now associated with increasing specific leaf area.  LWC and %N remain the same.  Again, we were able to interpret this axis as a gradient of decreasing stress tolerance.  PC1 was unrelated to turnover on non-serpentine, but was positively correlated with turnover on serpentine.  </a:t>
            </a:r>
          </a:p>
          <a:p>
            <a:r>
              <a:rPr lang="en-US" baseline="0" dirty="0" smtClean="0"/>
              <a:t>Summarizing the last two slides basically suggests the stress tolerance does increase community stability over time, but stability is also influenced by a major and somewhat novel functional group.  Annual grasses actually increase stability in non-serpentine communities, but decrease stability in serpentine grasslands.  So, what the heck is up with annual grasses?  What’s different about them?</a:t>
            </a:r>
          </a:p>
        </p:txBody>
      </p:sp>
      <p:sp>
        <p:nvSpPr>
          <p:cNvPr id="4" name="Slide Number Placeholder 3"/>
          <p:cNvSpPr>
            <a:spLocks noGrp="1"/>
          </p:cNvSpPr>
          <p:nvPr>
            <p:ph type="sldNum" sz="quarter" idx="10"/>
          </p:nvPr>
        </p:nvSpPr>
        <p:spPr/>
        <p:txBody>
          <a:bodyPr/>
          <a:lstStyle/>
          <a:p>
            <a:fld id="{BA268713-919F-4C4A-99AD-E13B4E9E36CF}"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First, as I’ve mentioned already, they’re a novel functional group</a:t>
            </a:r>
            <a:r>
              <a:rPr lang="en-US" baseline="0" dirty="0" smtClean="0"/>
              <a:t> in California grasslands.  Of the 17 annual grasses found at McLaughlin reserve only 3 are actually native, so the lion’s share are exotic.  Looking at their traits may provide further insights.  Annual grasses tend to have higher specific leaf areas than other functional group and their percent foliar nitrogen is lower than most other functional groups.  Some of the literature out there suggests that rather than indicating tolerance to low nitrogen availability, low concentrations of foliar nitrogen may indicate faster growth rates, which causes a dilution of tissue N.  If true, then these traits suggest that annual grasses may be using a competitive strategy, rather than a stress tolerant strategy.  This may not always work out for them, especially on serpentine where abiotic stress may interact with climatic stress.  This is consistent with previous results from other serpentine grasslands.  Hobbs et al found that some annual grasses became abundant on serpentine following climatically favorable years, but nearly disappeared during dry periods.</a:t>
            </a:r>
            <a:endParaRPr lang="en-US" dirty="0"/>
          </a:p>
        </p:txBody>
      </p:sp>
      <p:sp>
        <p:nvSpPr>
          <p:cNvPr id="4" name="Slide Number Placeholder 3"/>
          <p:cNvSpPr>
            <a:spLocks noGrp="1"/>
          </p:cNvSpPr>
          <p:nvPr>
            <p:ph type="sldNum" sz="quarter" idx="10"/>
          </p:nvPr>
        </p:nvSpPr>
        <p:spPr/>
        <p:txBody>
          <a:bodyPr/>
          <a:lstStyle/>
          <a:p>
            <a:fld id="{BA268713-919F-4C4A-99AD-E13B4E9E36CF}"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a:t>
            </a:r>
            <a:r>
              <a:rPr lang="en-US" baseline="0" dirty="0" smtClean="0"/>
              <a:t> conclusion – we found that species-rich serpentine communities were less responsive to precipitation and were compositionally more stable over time than communities on more fertile, non-serpentine soils.  Stability in these grasslands is function of species functional traits, rather than soil itself.  However, functional groups may differ in traits in ways that influence stability.  We found that a highly dynamic, relatively novel functional group (annual grasses) influenced stability in opposing ways in serpentine and non-serpentine grasslands.  These species, more than any other functional group, show traits associated with a competitive strategy that may not always payoff.  </a:t>
            </a:r>
          </a:p>
          <a:p>
            <a:r>
              <a:rPr lang="en-US" baseline="0" dirty="0" smtClean="0"/>
              <a:t>We also found that serpentine communities showed traits associated with stress tolerance, which seems to confer some resistance to variation in precipitation, giving us hope that these communities, and perhaps other special soil communities, may be relatively resistant to climate change.</a:t>
            </a:r>
          </a:p>
          <a:p>
            <a:r>
              <a:rPr lang="en-US" baseline="0" dirty="0" smtClean="0"/>
              <a:t>I do want to add that functional traits could explain only some of the variation in stability and there other factors are likely to play a role.  Coming back to the role of soil, one intriguing possibility for stability is </a:t>
            </a:r>
            <a:r>
              <a:rPr lang="en-US" baseline="0" dirty="0" err="1" smtClean="0"/>
              <a:t>microsite</a:t>
            </a:r>
            <a:r>
              <a:rPr lang="en-US" baseline="0" dirty="0" smtClean="0"/>
              <a:t> heterogeneity.  Recently Jason Fridley and Grime explored the those limestone plots in the UK and found that fine-scale soil heterogeneity seem to buffer the community against environmental change.  I think this could be important for serpentine as well.</a:t>
            </a:r>
          </a:p>
          <a:p>
            <a:endParaRPr lang="en-US" dirty="0"/>
          </a:p>
        </p:txBody>
      </p:sp>
      <p:sp>
        <p:nvSpPr>
          <p:cNvPr id="4" name="Slide Number Placeholder 3"/>
          <p:cNvSpPr>
            <a:spLocks noGrp="1"/>
          </p:cNvSpPr>
          <p:nvPr>
            <p:ph type="sldNum" sz="quarter" idx="10"/>
          </p:nvPr>
        </p:nvSpPr>
        <p:spPr/>
        <p:txBody>
          <a:bodyPr/>
          <a:lstStyle/>
          <a:p>
            <a:fld id="{BA268713-919F-4C4A-99AD-E13B4E9E36CF}"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There</a:t>
            </a:r>
            <a:r>
              <a:rPr lang="en-US" baseline="0" dirty="0" smtClean="0"/>
              <a:t> is now more than ample evidence that climate change is having a strong, measurable effect on plant communities.  The mechanisms for how climate change alters communities varied and often involve complex interactions between factors like competition, diversity and even pollination.  </a:t>
            </a:r>
          </a:p>
          <a:p>
            <a:r>
              <a:rPr lang="en-US" baseline="0" dirty="0" smtClean="0"/>
              <a:t>We also know, somewhat anecdotally, that not all communities seem to respond as strongly or even in the same way; suggesting that there might fundamental differences in the susceptibility of communities to climate change.  Some of these difference might be extrinsic factors like topography or substrate, or they might be factors involving the community members themselves, functional traits for example.  The list of factors is likely much longer than this, but this talk will only focus on substrate and species traits as possible factors influencing how communities respond to climate change.</a:t>
            </a:r>
            <a:endParaRPr lang="en-US" dirty="0"/>
          </a:p>
        </p:txBody>
      </p:sp>
      <p:sp>
        <p:nvSpPr>
          <p:cNvPr id="4" name="Slide Number Placeholder 3"/>
          <p:cNvSpPr>
            <a:spLocks noGrp="1"/>
          </p:cNvSpPr>
          <p:nvPr>
            <p:ph type="sldNum" sz="quarter" idx="10"/>
          </p:nvPr>
        </p:nvSpPr>
        <p:spPr/>
        <p:txBody>
          <a:bodyPr/>
          <a:lstStyle/>
          <a:p>
            <a:fld id="{BA268713-919F-4C4A-99AD-E13B4E9E36CF}"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noFill/>
          <a:ln>
            <a:solidFill>
              <a:srgbClr val="000000"/>
            </a:solidFill>
            <a:miter lim="800000"/>
            <a:headEnd/>
            <a:tailEnd/>
          </a:ln>
        </p:spPr>
      </p:sp>
      <p:sp>
        <p:nvSpPr>
          <p:cNvPr id="39939"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smtClean="0"/>
          </a:p>
        </p:txBody>
      </p:sp>
      <p:sp>
        <p:nvSpPr>
          <p:cNvPr id="5017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D5F32F4-4B98-43B3-A5CF-A56168922C5C}" type="slidenum">
              <a:rPr lang="en-US" smtClean="0"/>
              <a:pPr fontAlgn="base">
                <a:spcBef>
                  <a:spcPct val="0"/>
                </a:spcBef>
                <a:spcAft>
                  <a:spcPct val="0"/>
                </a:spcAft>
                <a:defRPr/>
              </a:pPr>
              <a:t>20</a:t>
            </a:fld>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To test this hypothesis we measured 7 different traits associated with stress-tolerance for 191 (or 75% of all species in our plots) species found in our plots: height, specific leaf area, leaf area, leaf water content, carbon, nitrogen, and C:N.  We selected these traits because previous work has suggested they represent a suite of physiological mechanisms linked to stress tolerance or competitive ability.  Based on the literature we expected stress-tolerant communities to be composed of shorter species with smaller, thicker leaves than communities with species using a more competitive strategy.  In addition, we expected stressful habitats to have species with more carbon and a higher C:N than species from more benign habitats.  For each site we calculated the community weighted mean value for each trait, which simply weights a species trait by it’s abundance, then sums the values for a single value per plot. Whenever a species occurred on serpentine and non-serpentine we collected plants from each soil type for trait measurements. </a:t>
            </a:r>
            <a:endParaRPr lang="en-US" dirty="0" smtClean="0"/>
          </a:p>
          <a:p>
            <a:endParaRPr lang="en-US" dirty="0"/>
          </a:p>
        </p:txBody>
      </p:sp>
      <p:sp>
        <p:nvSpPr>
          <p:cNvPr id="4" name="Slide Number Placeholder 3"/>
          <p:cNvSpPr>
            <a:spLocks noGrp="1"/>
          </p:cNvSpPr>
          <p:nvPr>
            <p:ph type="sldNum" sz="quarter" idx="10"/>
          </p:nvPr>
        </p:nvSpPr>
        <p:spPr/>
        <p:txBody>
          <a:bodyPr/>
          <a:lstStyle/>
          <a:p>
            <a:fld id="{BA268713-919F-4C4A-99AD-E13B4E9E36CF}" type="slidenum">
              <a:rPr lang="en-US" smtClean="0"/>
              <a:pPr/>
              <a:t>21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While</a:t>
            </a:r>
            <a:r>
              <a:rPr lang="en-US" baseline="0" dirty="0" smtClean="0"/>
              <a:t> not widely studied, there is experimental evidence that communities vary in their response to climate.  First, Grime and colleagues showed quite nicely that communities growing on rather unproductive limestone soils were more stable with respect to productivity than communities growing on more fertile limestone soils nearby.  Grime, himself, suggested that species functional traits might be important for how the communities responded.  Although not a productive/unproductive soil comparison, </a:t>
            </a:r>
            <a:r>
              <a:rPr lang="en-US" baseline="0" dirty="0" err="1" smtClean="0"/>
              <a:t>Suttle</a:t>
            </a:r>
            <a:r>
              <a:rPr lang="en-US" baseline="0" dirty="0" smtClean="0"/>
              <a:t> et al showed that five years of water addition to a coastal grassland resulted in very large compositional changes.  In fact, the system flipped from being abundant in annual forbs to being almost completely dominated by European annual grasses.</a:t>
            </a:r>
          </a:p>
          <a:p>
            <a:r>
              <a:rPr lang="en-US" baseline="0" dirty="0" smtClean="0"/>
              <a:t>Evidence like this suggests that substrate potentially plays a large role in how communities respond to climate change and that communities living on unique substrates, which are often </a:t>
            </a:r>
            <a:r>
              <a:rPr lang="en-US" baseline="0" dirty="0" err="1" smtClean="0"/>
              <a:t>abiotically</a:t>
            </a:r>
            <a:r>
              <a:rPr lang="en-US" baseline="0" dirty="0" smtClean="0"/>
              <a:t> challenging for plants, might behave differently than communities growing on relatively benign “normal” soils.  This is a bit concerned since species soil communities are major contributors to regional and global biodiversity.  In this talk I’m going to talk about a study in which we compared temporal variability in serpentine and non-serpentine grasslands.</a:t>
            </a:r>
          </a:p>
          <a:p>
            <a:endParaRPr lang="en-US" dirty="0"/>
          </a:p>
        </p:txBody>
      </p:sp>
      <p:sp>
        <p:nvSpPr>
          <p:cNvPr id="4" name="Slide Number Placeholder 3"/>
          <p:cNvSpPr>
            <a:spLocks noGrp="1"/>
          </p:cNvSpPr>
          <p:nvPr>
            <p:ph type="sldNum" sz="quarter" idx="10"/>
          </p:nvPr>
        </p:nvSpPr>
        <p:spPr/>
        <p:txBody>
          <a:bodyPr/>
          <a:lstStyle/>
          <a:p>
            <a:fld id="{BA268713-919F-4C4A-99AD-E13B4E9E36CF}" type="slidenum">
              <a:rPr lang="en-US" smtClean="0"/>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Serpentine and non-serpentine</a:t>
            </a:r>
            <a:r>
              <a:rPr lang="en-US" baseline="0" dirty="0" smtClean="0"/>
              <a:t> grasslands differ in ways that could be important for how these communities respond to climate change.  First, serpentine soils are low in nutrient availability, especially nitrogen, phosphorus, potassium, and calcium.  They also have higher concentrations of magnesium than non-serpentine soil, which results in a low </a:t>
            </a:r>
            <a:r>
              <a:rPr lang="en-US" baseline="0" dirty="0" err="1" smtClean="0"/>
              <a:t>Ca:Mg</a:t>
            </a:r>
            <a:r>
              <a:rPr lang="en-US" baseline="0" dirty="0" smtClean="0"/>
              <a:t> ratio that often characterizes serpentine.  It’s possibly that species in this communities have trait associated to stress tolerance.  Non-serpentine soils are relatively more fertile and benign.  Functional group diversity and abundance also varies by soil type.  Annual forbs tend to dominate serpentine grasslands, both in species richness and in cover.  These grasslands also have a fairly good representation of perennial forbs and grasses.  Non-serpentine grasslands, in contrast, are dominated by a handful of annual grasses, which are really a pretty novel functional group in California.  Very few in this group are actually native.  I’ll come back to why that might matter later.</a:t>
            </a:r>
            <a:endParaRPr lang="en-US" dirty="0"/>
          </a:p>
        </p:txBody>
      </p:sp>
      <p:sp>
        <p:nvSpPr>
          <p:cNvPr id="4" name="Slide Number Placeholder 3"/>
          <p:cNvSpPr>
            <a:spLocks noGrp="1"/>
          </p:cNvSpPr>
          <p:nvPr>
            <p:ph type="sldNum" sz="quarter" idx="10"/>
          </p:nvPr>
        </p:nvSpPr>
        <p:spPr/>
        <p:txBody>
          <a:bodyPr/>
          <a:lstStyle/>
          <a:p>
            <a:fld id="{BA268713-919F-4C4A-99AD-E13B4E9E36CF}"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What these patterns actually look like in the field is something like this: here we have a serpentine community in the foreground, covered by lupines and various asters, while the non-serpentine community in the background is covered by annual grasses.  Based on our observed differences in the two communities, our initial question was: Do serpentine and non-serpentine communities differ in temporal stability?</a:t>
            </a:r>
          </a:p>
        </p:txBody>
      </p:sp>
      <p:sp>
        <p:nvSpPr>
          <p:cNvPr id="4" name="Slide Number Placeholder 3"/>
          <p:cNvSpPr>
            <a:spLocks noGrp="1"/>
          </p:cNvSpPr>
          <p:nvPr>
            <p:ph type="sldNum" sz="quarter" idx="10"/>
          </p:nvPr>
        </p:nvSpPr>
        <p:spPr/>
        <p:txBody>
          <a:bodyPr/>
          <a:lstStyle/>
          <a:p>
            <a:fld id="{BA268713-919F-4C4A-99AD-E13B4E9E36CF}"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explored this question using a long-term dataset from McLaughlin</a:t>
            </a:r>
            <a:r>
              <a:rPr lang="en-US" baseline="0" dirty="0" smtClean="0"/>
              <a:t> reserve, located in the Coast Range of California.  The for last 10 years our lab has been recording community composition from 80 grassland sites spread across the reserve.  Roughly half of the sites are on serpentine soils and the other half are on non-serpentine.  Each site consists of 5 meter squared </a:t>
            </a:r>
            <a:r>
              <a:rPr lang="en-US" baseline="0" dirty="0" err="1" smtClean="0"/>
              <a:t>quadrats</a:t>
            </a:r>
            <a:r>
              <a:rPr lang="en-US" baseline="0" dirty="0" smtClean="0"/>
              <a:t> placed 10 meters apart along a 50 m transect.  The sites are sampled twice-annually to ensure both early and late season species are included.  When the survey began in 2000, only presence of each species in the plot was recorded, but cover estimates were added starting in 2006. </a:t>
            </a:r>
          </a:p>
          <a:p>
            <a:r>
              <a:rPr lang="en-US" baseline="0" dirty="0" smtClean="0"/>
              <a:t>From these data we calculated variation in richness and compositional turnover in time to climate, soil and community weighted mean functional traits.  </a:t>
            </a:r>
          </a:p>
        </p:txBody>
      </p:sp>
      <p:sp>
        <p:nvSpPr>
          <p:cNvPr id="4" name="Slide Number Placeholder 3"/>
          <p:cNvSpPr>
            <a:spLocks noGrp="1"/>
          </p:cNvSpPr>
          <p:nvPr>
            <p:ph type="sldNum" sz="quarter" idx="10"/>
          </p:nvPr>
        </p:nvSpPr>
        <p:spPr/>
        <p:txBody>
          <a:bodyPr/>
          <a:lstStyle/>
          <a:p>
            <a:fld id="{BA268713-919F-4C4A-99AD-E13B4E9E36CF}"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Before we compared</a:t>
            </a:r>
            <a:r>
              <a:rPr lang="en-US" baseline="0" dirty="0" smtClean="0"/>
              <a:t> stability in these grasslands, we needed to see how much climatic variation our ten year data set actually captured.  This is  a plot of precipitation over time and you can see in includes both very wet years and very dry years.  If we were to plot a running mean we would see that the line is relatively flat, indicating that the data set does indeed do a good job of encompassing natural variation in rainfall.  </a:t>
            </a:r>
          </a:p>
          <a:p>
            <a:r>
              <a:rPr lang="en-US" baseline="0" dirty="0" smtClean="0"/>
              <a:t>Next, to compare the sensitivities of serpentine and non-serpentine grasslands to precipitation, we calculated the coefficient of variation over time for each soil type and correlated that CV to the temporal CV of precipitation.  Just focusing on the middle figure, which is mean species richness for both grasslands over time, we see that serpentine grasslands (closed circles) are always more species rich than non-serpentine grasslands (open circles). When we plot the CV of species richness against rainfall, which is the third figure, we see two things: first the temporal CV of richness is always lower on serpentine (solid line).  This is our first line of evidence that serpentine communities more stable than non-serpentine communities.  We also see that while both communities track precipitation, the correlation between rainfall and variation in species richness appears to be weaker on serpentine.  In fact the r2 for serpentine is lower than for non-serpentine. </a:t>
            </a:r>
            <a:endParaRPr lang="en-US" dirty="0"/>
          </a:p>
        </p:txBody>
      </p:sp>
      <p:sp>
        <p:nvSpPr>
          <p:cNvPr id="4" name="Slide Number Placeholder 3"/>
          <p:cNvSpPr>
            <a:spLocks noGrp="1"/>
          </p:cNvSpPr>
          <p:nvPr>
            <p:ph type="sldNum" sz="quarter" idx="10"/>
          </p:nvPr>
        </p:nvSpPr>
        <p:spPr/>
        <p:txBody>
          <a:bodyPr/>
          <a:lstStyle/>
          <a:p>
            <a:fld id="{BA268713-919F-4C4A-99AD-E13B4E9E36CF}"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While</a:t>
            </a:r>
            <a:r>
              <a:rPr lang="en-US" baseline="0" dirty="0" smtClean="0"/>
              <a:t> variation is species richness is one way to look at the stability of a community, it doesn’t present the whole picture because it doesn’t account for abundance of species.  So, we also calculated turnover using different compositional metrics.  For the entire 10 year data set we calculated temporal turnover using a frequency-based metric – </a:t>
            </a:r>
            <a:r>
              <a:rPr lang="en-US" baseline="0" dirty="0" err="1" smtClean="0"/>
              <a:t>Jaccard</a:t>
            </a:r>
            <a:r>
              <a:rPr lang="en-US" baseline="0" dirty="0" smtClean="0"/>
              <a:t> dissimilarity.  High </a:t>
            </a:r>
            <a:r>
              <a:rPr lang="en-US" baseline="0" dirty="0" err="1" smtClean="0"/>
              <a:t>Jaccard</a:t>
            </a:r>
            <a:r>
              <a:rPr lang="en-US" baseline="0" dirty="0" smtClean="0"/>
              <a:t> values indicate high turnover.  When using </a:t>
            </a:r>
            <a:r>
              <a:rPr lang="en-US" baseline="0" dirty="0" err="1" smtClean="0"/>
              <a:t>Jaccard</a:t>
            </a:r>
            <a:r>
              <a:rPr lang="en-US" baseline="0" dirty="0" smtClean="0"/>
              <a:t> we find that non-serpentine communities have higher temporal turnover than serpentine communities.  However, when used a cover-based metric, in this case Bray-Curtis dissimilarity, we find the opposite pattern – serpentine grasslands are apparently less stable than non-serpentine grasslands.</a:t>
            </a:r>
          </a:p>
          <a:p>
            <a:r>
              <a:rPr lang="en-US" baseline="0" dirty="0" smtClean="0"/>
              <a:t>This discrepancy between the 10 year and the 5 year data set perplexed a bit so we broke it down into different components.  After looking at temporal variation in cover by different functional groups we found that annual grasses were the only functional group with a higher CV on serpentine than non-serpentine.  For the sake of time, I’m not showing those data, but I can show you what happens to dissimilarity when you remove annual grasses from the cover data.  It has a pretty dramatic effect – not only does dissimilarity increase in general, but now temporal turnover is lower on serpentine than non-serpentine, in agreement with our original metric.</a:t>
            </a:r>
            <a:endParaRPr lang="en-US" dirty="0"/>
          </a:p>
        </p:txBody>
      </p:sp>
      <p:sp>
        <p:nvSpPr>
          <p:cNvPr id="4" name="Slide Number Placeholder 3"/>
          <p:cNvSpPr>
            <a:spLocks noGrp="1"/>
          </p:cNvSpPr>
          <p:nvPr>
            <p:ph type="sldNum" sz="quarter" idx="10"/>
          </p:nvPr>
        </p:nvSpPr>
        <p:spPr/>
        <p:txBody>
          <a:bodyPr/>
          <a:lstStyle/>
          <a:p>
            <a:fld id="{BA268713-919F-4C4A-99AD-E13B4E9E36CF}"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So, from these data we can conclude that serpentine grasslands are less responsive to precipitation and are compositionally more stable over time than adjacent, non-serpentine grasslands.  We also know that a relatively novel functional group, annual grasses, influences the stability patterns we see on the soils.  I’ll come back to the weirdness that is annual grasses in a bit, but right now I want to focus on why serpentine communities appear to be more stable.</a:t>
            </a:r>
          </a:p>
          <a:p>
            <a:r>
              <a:rPr lang="en-US" baseline="0" dirty="0" smtClean="0"/>
              <a:t>There are at least two different reasons why serpentine might be more stable:  One possibility is that the soil itself somehow generates stability, perhaps by causing population dynamics to be very slow on resource-poor serpentine soils.</a:t>
            </a:r>
          </a:p>
          <a:p>
            <a:r>
              <a:rPr lang="en-US" baseline="0" dirty="0" smtClean="0"/>
              <a:t>Alternatively, the stability might be generated by the species themselves, that is, serpentine communities may be composed of species that are relatively more stress tolerant.</a:t>
            </a:r>
          </a:p>
          <a:p>
            <a:r>
              <a:rPr lang="en-US" baseline="0" dirty="0" smtClean="0"/>
              <a:t>These are not mutual exclusive hypotheses.</a:t>
            </a:r>
          </a:p>
        </p:txBody>
      </p:sp>
      <p:sp>
        <p:nvSpPr>
          <p:cNvPr id="4" name="Slide Number Placeholder 3"/>
          <p:cNvSpPr>
            <a:spLocks noGrp="1"/>
          </p:cNvSpPr>
          <p:nvPr>
            <p:ph type="sldNum" sz="quarter" idx="10"/>
          </p:nvPr>
        </p:nvSpPr>
        <p:spPr/>
        <p:txBody>
          <a:bodyPr/>
          <a:lstStyle/>
          <a:p>
            <a:fld id="{BA268713-919F-4C4A-99AD-E13B4E9E36CF}"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B4D3B81-A35C-46A2-83D7-DF38BC1A58ED}" type="datetimeFigureOut">
              <a:rPr lang="en-US" smtClean="0"/>
              <a:pPr/>
              <a:t>8/8/2011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A537AE-FA24-4C86-A0B3-834E6A6CA331}"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B4D3B81-A35C-46A2-83D7-DF38BC1A58ED}" type="datetimeFigureOut">
              <a:rPr lang="en-US" smtClean="0"/>
              <a:pPr/>
              <a:t>8/8/2011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A537AE-FA24-4C86-A0B3-834E6A6CA33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B4D3B81-A35C-46A2-83D7-DF38BC1A58ED}" type="datetimeFigureOut">
              <a:rPr lang="en-US" smtClean="0"/>
              <a:pPr/>
              <a:t>8/8/2011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A537AE-FA24-4C86-A0B3-834E6A6CA331}"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B4D3B81-A35C-46A2-83D7-DF38BC1A58ED}" type="datetimeFigureOut">
              <a:rPr lang="en-US" smtClean="0"/>
              <a:pPr/>
              <a:t>8/8/2011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A537AE-FA24-4C86-A0B3-834E6A6CA331}"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B4D3B81-A35C-46A2-83D7-DF38BC1A58ED}" type="datetimeFigureOut">
              <a:rPr lang="en-US" smtClean="0"/>
              <a:pPr/>
              <a:t>8/8/2011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A537AE-FA24-4C86-A0B3-834E6A6CA331}"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B4D3B81-A35C-46A2-83D7-DF38BC1A58ED}" type="datetimeFigureOut">
              <a:rPr lang="en-US" smtClean="0"/>
              <a:pPr/>
              <a:t>8/8/2011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A537AE-FA24-4C86-A0B3-834E6A6CA33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B4D3B81-A35C-46A2-83D7-DF38BC1A58ED}" type="datetimeFigureOut">
              <a:rPr lang="en-US" smtClean="0"/>
              <a:pPr/>
              <a:t>8/8/2011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A537AE-FA24-4C86-A0B3-834E6A6CA33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B4D3B81-A35C-46A2-83D7-DF38BC1A58ED}" type="datetimeFigureOut">
              <a:rPr lang="en-US" smtClean="0"/>
              <a:pPr/>
              <a:t>8/8/2011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A537AE-FA24-4C86-A0B3-834E6A6CA33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4D3B81-A35C-46A2-83D7-DF38BC1A58ED}" type="datetimeFigureOut">
              <a:rPr lang="en-US" smtClean="0"/>
              <a:pPr/>
              <a:t>8/8/2011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A537AE-FA24-4C86-A0B3-834E6A6CA33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4D3B81-A35C-46A2-83D7-DF38BC1A58ED}" type="datetimeFigureOut">
              <a:rPr lang="en-US" smtClean="0"/>
              <a:pPr/>
              <a:t>8/8/2011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A537AE-FA24-4C86-A0B3-834E6A6CA33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4D3B81-A35C-46A2-83D7-DF38BC1A58ED}" type="datetimeFigureOut">
              <a:rPr lang="en-US" smtClean="0"/>
              <a:pPr/>
              <a:t>8/8/2011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A537AE-FA24-4C86-A0B3-834E6A6CA33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65000"/>
            <a:lumOff val="3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4D3B81-A35C-46A2-83D7-DF38BC1A58ED}" type="datetimeFigureOut">
              <a:rPr lang="en-US" smtClean="0"/>
              <a:pPr/>
              <a:t>8/8/2011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A537AE-FA24-4C86-A0B3-834E6A6CA33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lgn="ctr">
            <a:noFill/>
            <a:miter lim="800000"/>
            <a:headEnd/>
            <a:tailEnd/>
          </a:ln>
        </p:spPr>
      </p:pic>
      <p:sp>
        <p:nvSpPr>
          <p:cNvPr id="2" name="Title 1"/>
          <p:cNvSpPr>
            <a:spLocks noGrp="1"/>
          </p:cNvSpPr>
          <p:nvPr>
            <p:ph type="ctrTitle"/>
          </p:nvPr>
        </p:nvSpPr>
        <p:spPr>
          <a:xfrm>
            <a:off x="0" y="0"/>
            <a:ext cx="9144000" cy="1143000"/>
          </a:xfrm>
          <a:solidFill>
            <a:schemeClr val="bg1">
              <a:lumMod val="95000"/>
              <a:alpha val="74000"/>
            </a:schemeClr>
          </a:solidFill>
        </p:spPr>
        <p:txBody>
          <a:bodyPr>
            <a:normAutofit/>
          </a:bodyPr>
          <a:lstStyle/>
          <a:p>
            <a:r>
              <a:rPr lang="en-US" sz="4000" dirty="0" smtClean="0"/>
              <a:t>Temporal stability in California grasslands</a:t>
            </a:r>
            <a:endParaRPr lang="en-US" sz="4000" dirty="0"/>
          </a:p>
        </p:txBody>
      </p:sp>
      <p:sp>
        <p:nvSpPr>
          <p:cNvPr id="3" name="Subtitle 2"/>
          <p:cNvSpPr>
            <a:spLocks noGrp="1"/>
          </p:cNvSpPr>
          <p:nvPr>
            <p:ph type="subTitle" idx="1"/>
          </p:nvPr>
        </p:nvSpPr>
        <p:spPr>
          <a:xfrm>
            <a:off x="1371600" y="4876800"/>
            <a:ext cx="6553200" cy="1981200"/>
          </a:xfrm>
          <a:solidFill>
            <a:schemeClr val="bg1">
              <a:alpha val="66000"/>
            </a:schemeClr>
          </a:solidFill>
        </p:spPr>
        <p:txBody>
          <a:bodyPr>
            <a:normAutofit/>
          </a:bodyPr>
          <a:lstStyle/>
          <a:p>
            <a:r>
              <a:rPr lang="en-US" sz="2000" dirty="0" smtClean="0">
                <a:solidFill>
                  <a:schemeClr val="tx1"/>
                </a:solidFill>
              </a:rPr>
              <a:t>Barbara Going</a:t>
            </a:r>
          </a:p>
          <a:p>
            <a:r>
              <a:rPr lang="en-US" sz="2000" dirty="0" smtClean="0">
                <a:solidFill>
                  <a:schemeClr val="tx1"/>
                </a:solidFill>
              </a:rPr>
              <a:t>Brian Anacker</a:t>
            </a:r>
          </a:p>
          <a:p>
            <a:r>
              <a:rPr lang="en-US" sz="2000" dirty="0" smtClean="0">
                <a:solidFill>
                  <a:schemeClr val="tx1"/>
                </a:solidFill>
              </a:rPr>
              <a:t>Susan Harrison</a:t>
            </a:r>
          </a:p>
          <a:p>
            <a:r>
              <a:rPr lang="en-US" sz="2000" dirty="0" smtClean="0">
                <a:solidFill>
                  <a:schemeClr val="tx1"/>
                </a:solidFill>
              </a:rPr>
              <a:t>Department of Environmental Science and Policy</a:t>
            </a:r>
          </a:p>
          <a:p>
            <a:r>
              <a:rPr lang="en-US" sz="2000" dirty="0" smtClean="0">
                <a:solidFill>
                  <a:schemeClr val="tx1"/>
                </a:solidFill>
              </a:rPr>
              <a:t>University of California, Davis</a:t>
            </a:r>
          </a:p>
          <a:p>
            <a:endParaRPr lang="en-US" sz="2800" dirty="0">
              <a:solidFill>
                <a:schemeClr val="tx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610600" cy="3124200"/>
          </a:xfrm>
        </p:spPr>
        <p:txBody>
          <a:bodyPr>
            <a:normAutofit/>
          </a:bodyPr>
          <a:lstStyle/>
          <a:p>
            <a:pPr>
              <a:buFont typeface="Wingdings" pitchFamily="2" charset="2"/>
              <a:buChar char="v"/>
            </a:pPr>
            <a:r>
              <a:rPr lang="en-US" sz="2400" dirty="0" smtClean="0">
                <a:solidFill>
                  <a:schemeClr val="bg1"/>
                </a:solidFill>
                <a:latin typeface="Bookman Old Style" pitchFamily="18" charset="0"/>
              </a:rPr>
              <a:t>Does </a:t>
            </a:r>
            <a:r>
              <a:rPr lang="en-US" sz="2400" dirty="0" smtClean="0">
                <a:solidFill>
                  <a:schemeClr val="bg1"/>
                </a:solidFill>
                <a:latin typeface="Bookman Old Style" pitchFamily="18" charset="0"/>
              </a:rPr>
              <a:t>soil explain </a:t>
            </a:r>
            <a:r>
              <a:rPr lang="en-US" sz="2400" dirty="0" smtClean="0">
                <a:solidFill>
                  <a:schemeClr val="bg1"/>
                </a:solidFill>
                <a:latin typeface="Bookman Old Style" pitchFamily="18" charset="0"/>
              </a:rPr>
              <a:t>stability?</a:t>
            </a:r>
          </a:p>
          <a:p>
            <a:pPr>
              <a:buFont typeface="Wingdings" pitchFamily="2" charset="2"/>
              <a:buChar char="v"/>
            </a:pPr>
            <a:r>
              <a:rPr lang="en-US" sz="2400" dirty="0" smtClean="0">
                <a:solidFill>
                  <a:schemeClr val="bg1"/>
                </a:solidFill>
                <a:latin typeface="Bookman Old Style" pitchFamily="18" charset="0"/>
              </a:rPr>
              <a:t>Predictions</a:t>
            </a:r>
          </a:p>
          <a:p>
            <a:pPr lvl="1">
              <a:buNone/>
            </a:pPr>
            <a:r>
              <a:rPr lang="en-US" sz="2000" dirty="0" smtClean="0">
                <a:solidFill>
                  <a:schemeClr val="bg1"/>
                </a:solidFill>
                <a:latin typeface="Bookman Old Style" pitchFamily="18" charset="0"/>
              </a:rPr>
              <a:t>1. Compositional turnover should be </a:t>
            </a:r>
            <a:r>
              <a:rPr lang="en-US" sz="2000" dirty="0" err="1" smtClean="0">
                <a:solidFill>
                  <a:schemeClr val="bg1"/>
                </a:solidFill>
                <a:latin typeface="Bookman Old Style" pitchFamily="18" charset="0"/>
              </a:rPr>
              <a:t>postively</a:t>
            </a:r>
            <a:r>
              <a:rPr lang="en-US" sz="2000" dirty="0" smtClean="0">
                <a:solidFill>
                  <a:schemeClr val="bg1"/>
                </a:solidFill>
                <a:latin typeface="Bookman Old Style" pitchFamily="18" charset="0"/>
              </a:rPr>
              <a:t> related to a gradient of fertility </a:t>
            </a:r>
          </a:p>
          <a:p>
            <a:pPr lvl="1">
              <a:buNone/>
            </a:pPr>
            <a:r>
              <a:rPr lang="en-US" sz="2000" dirty="0" smtClean="0">
                <a:solidFill>
                  <a:schemeClr val="bg1"/>
                </a:solidFill>
                <a:latin typeface="Bookman Old Style" pitchFamily="18" charset="0"/>
              </a:rPr>
              <a:t>2. Soil generalists should be more stable on serpentine than on non-serpentine </a:t>
            </a:r>
          </a:p>
        </p:txBody>
      </p:sp>
      <p:sp>
        <p:nvSpPr>
          <p:cNvPr id="9" name="TextBox 8"/>
          <p:cNvSpPr txBox="1"/>
          <p:nvPr/>
        </p:nvSpPr>
        <p:spPr>
          <a:xfrm>
            <a:off x="457200" y="228600"/>
            <a:ext cx="6934200" cy="646331"/>
          </a:xfrm>
          <a:prstGeom prst="rect">
            <a:avLst/>
          </a:prstGeom>
          <a:noFill/>
        </p:spPr>
        <p:txBody>
          <a:bodyPr wrap="square" rtlCol="0">
            <a:spAutoFit/>
          </a:bodyPr>
          <a:lstStyle/>
          <a:p>
            <a:r>
              <a:rPr lang="en-US" sz="3600" dirty="0" smtClean="0">
                <a:solidFill>
                  <a:schemeClr val="bg1"/>
                </a:solidFill>
                <a:latin typeface="Bookman Old Style" pitchFamily="18" charset="0"/>
              </a:rPr>
              <a:t>Soil </a:t>
            </a:r>
            <a:r>
              <a:rPr lang="en-US" sz="3600" dirty="0" smtClean="0">
                <a:solidFill>
                  <a:schemeClr val="bg1"/>
                </a:solidFill>
                <a:latin typeface="Bookman Old Style" pitchFamily="18" charset="0"/>
              </a:rPr>
              <a:t>and stability</a:t>
            </a:r>
            <a:endParaRPr lang="en-US" sz="3600" dirty="0">
              <a:solidFill>
                <a:schemeClr val="bg1"/>
              </a:solidFill>
              <a:latin typeface="Bookman Old Style" pitchFamily="18" charset="0"/>
            </a:endParaRPr>
          </a:p>
        </p:txBody>
      </p:sp>
      <p:pic>
        <p:nvPicPr>
          <p:cNvPr id="8" name="Picture 2"/>
          <p:cNvPicPr>
            <a:picLocks noChangeAspect="1" noChangeArrowheads="1"/>
          </p:cNvPicPr>
          <p:nvPr/>
        </p:nvPicPr>
        <p:blipFill>
          <a:blip r:embed="rId3" cstate="print"/>
          <a:srcRect/>
          <a:stretch>
            <a:fillRect/>
          </a:stretch>
        </p:blipFill>
        <p:spPr bwMode="auto">
          <a:xfrm>
            <a:off x="2590800" y="4038600"/>
            <a:ext cx="3632324" cy="2563258"/>
          </a:xfrm>
          <a:prstGeom prst="rect">
            <a:avLst/>
          </a:prstGeom>
          <a:noFill/>
          <a:ln w="0">
            <a:noFill/>
            <a:miter lim="800000"/>
            <a:headEnd/>
            <a:tailEnd/>
          </a:ln>
        </p:spPr>
      </p:pic>
      <p:sp>
        <p:nvSpPr>
          <p:cNvPr id="10" name="TextBox 9"/>
          <p:cNvSpPr txBox="1"/>
          <p:nvPr/>
        </p:nvSpPr>
        <p:spPr>
          <a:xfrm>
            <a:off x="4419600" y="6248400"/>
            <a:ext cx="1752600" cy="276999"/>
          </a:xfrm>
          <a:prstGeom prst="rect">
            <a:avLst/>
          </a:prstGeom>
          <a:solidFill>
            <a:schemeClr val="bg1">
              <a:alpha val="32000"/>
            </a:schemeClr>
          </a:solidFill>
        </p:spPr>
        <p:txBody>
          <a:bodyPr wrap="square" rtlCol="0">
            <a:spAutoFit/>
          </a:bodyPr>
          <a:lstStyle/>
          <a:p>
            <a:r>
              <a:rPr lang="en-US" sz="1200" dirty="0" smtClean="0"/>
              <a:t>Photo credit: S. Harrison</a:t>
            </a:r>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219200"/>
            <a:ext cx="8686800" cy="5257800"/>
          </a:xfrm>
        </p:spPr>
        <p:txBody>
          <a:bodyPr>
            <a:normAutofit lnSpcReduction="10000"/>
          </a:bodyPr>
          <a:lstStyle/>
          <a:p>
            <a:pPr>
              <a:buFont typeface="Wingdings" pitchFamily="2" charset="2"/>
              <a:buChar char="v"/>
            </a:pPr>
            <a:r>
              <a:rPr lang="en-US" sz="2400" dirty="0" smtClean="0">
                <a:solidFill>
                  <a:schemeClr val="bg1"/>
                </a:solidFill>
                <a:latin typeface="Bookman Old Style" pitchFamily="18" charset="0"/>
              </a:rPr>
              <a:t>Predictions</a:t>
            </a:r>
          </a:p>
          <a:p>
            <a:pPr marL="914400" lvl="1" indent="-457200">
              <a:buAutoNum type="arabicPeriod"/>
            </a:pPr>
            <a:r>
              <a:rPr lang="en-US" sz="2000" dirty="0" smtClean="0">
                <a:solidFill>
                  <a:schemeClr val="bg1"/>
                </a:solidFill>
                <a:latin typeface="Bookman Old Style" pitchFamily="18" charset="0"/>
              </a:rPr>
              <a:t>Compositional turnover should be positively related to a gradient of fertility </a:t>
            </a:r>
          </a:p>
          <a:p>
            <a:pPr marL="914400" lvl="1" indent="-457200">
              <a:buAutoNum type="arabicPeriod"/>
            </a:pPr>
            <a:r>
              <a:rPr lang="en-US" sz="2000" dirty="0" smtClean="0">
                <a:solidFill>
                  <a:schemeClr val="tx1">
                    <a:lumMod val="50000"/>
                    <a:lumOff val="50000"/>
                  </a:schemeClr>
                </a:solidFill>
                <a:latin typeface="Bookman Old Style" pitchFamily="18" charset="0"/>
              </a:rPr>
              <a:t>Soil generalists should be more stable on serpentine than on non-serpentine</a:t>
            </a:r>
          </a:p>
          <a:p>
            <a:pPr marL="914400" lvl="1" indent="-457200">
              <a:buAutoNum type="arabicPeriod"/>
            </a:pPr>
            <a:endParaRPr lang="en-US" sz="2000" dirty="0" smtClean="0">
              <a:solidFill>
                <a:schemeClr val="bg1"/>
              </a:solidFill>
              <a:latin typeface="Bookman Old Style" pitchFamily="18" charset="0"/>
            </a:endParaRPr>
          </a:p>
          <a:p>
            <a:pPr marL="514350" indent="-457200">
              <a:buFont typeface="Wingdings" pitchFamily="2" charset="2"/>
              <a:buChar char="v"/>
            </a:pPr>
            <a:r>
              <a:rPr lang="en-US" sz="2400" dirty="0" smtClean="0">
                <a:solidFill>
                  <a:schemeClr val="bg1"/>
                </a:solidFill>
                <a:latin typeface="Bookman Old Style" pitchFamily="18" charset="0"/>
              </a:rPr>
              <a:t>Approach</a:t>
            </a:r>
          </a:p>
          <a:p>
            <a:pPr marL="914400" lvl="1" indent="-457200">
              <a:buFont typeface="Wingdings" pitchFamily="2" charset="2"/>
              <a:buChar char="v"/>
            </a:pPr>
            <a:r>
              <a:rPr lang="en-US" sz="2000" dirty="0" smtClean="0">
                <a:solidFill>
                  <a:schemeClr val="bg1"/>
                </a:solidFill>
                <a:latin typeface="Bookman Old Style" pitchFamily="18" charset="0"/>
              </a:rPr>
              <a:t>Principal component analysis of environmental variables (inc. N, P, K, Ca, and Mg)</a:t>
            </a:r>
          </a:p>
          <a:p>
            <a:pPr marL="914400" lvl="1" indent="-457200">
              <a:buFont typeface="Wingdings" pitchFamily="2" charset="2"/>
              <a:buChar char="v"/>
            </a:pPr>
            <a:r>
              <a:rPr lang="en-US" sz="2000" dirty="0" smtClean="0">
                <a:solidFill>
                  <a:schemeClr val="bg1"/>
                </a:solidFill>
                <a:latin typeface="Bookman Old Style" pitchFamily="18" charset="0"/>
              </a:rPr>
              <a:t>Use first principal component axis as index of soil fertility</a:t>
            </a:r>
          </a:p>
          <a:p>
            <a:pPr marL="914400" lvl="1" indent="-457200">
              <a:buFont typeface="Wingdings" pitchFamily="2" charset="2"/>
              <a:buChar char="v"/>
            </a:pPr>
            <a:r>
              <a:rPr lang="en-US" sz="2000" dirty="0" smtClean="0">
                <a:solidFill>
                  <a:schemeClr val="bg1"/>
                </a:solidFill>
                <a:latin typeface="Bookman Old Style" pitchFamily="18" charset="0"/>
              </a:rPr>
              <a:t>Correlate turnover with fertility gradient</a:t>
            </a:r>
          </a:p>
          <a:p>
            <a:pPr marL="914400" lvl="1" indent="-457200">
              <a:buFont typeface="Wingdings" pitchFamily="2" charset="2"/>
              <a:buChar char="v"/>
            </a:pPr>
            <a:endParaRPr lang="en-US" sz="2000" dirty="0" smtClean="0">
              <a:solidFill>
                <a:schemeClr val="bg1"/>
              </a:solidFill>
              <a:latin typeface="Bookman Old Style" pitchFamily="18" charset="0"/>
            </a:endParaRPr>
          </a:p>
          <a:p>
            <a:pPr marL="514350" indent="-457200">
              <a:buFont typeface="Wingdings" pitchFamily="2" charset="2"/>
              <a:buChar char="v"/>
            </a:pPr>
            <a:r>
              <a:rPr lang="en-US" sz="2400" dirty="0" smtClean="0">
                <a:solidFill>
                  <a:schemeClr val="bg1"/>
                </a:solidFill>
                <a:latin typeface="Bookman Old Style" pitchFamily="18" charset="0"/>
              </a:rPr>
              <a:t>Result</a:t>
            </a:r>
          </a:p>
          <a:p>
            <a:pPr marL="914400" lvl="1" indent="-457200">
              <a:buFont typeface="Wingdings" pitchFamily="2" charset="2"/>
              <a:buChar char="v"/>
            </a:pPr>
            <a:r>
              <a:rPr lang="en-US" sz="2000" dirty="0" smtClean="0">
                <a:solidFill>
                  <a:schemeClr val="bg1"/>
                </a:solidFill>
                <a:latin typeface="Bookman Old Style" pitchFamily="18" charset="0"/>
              </a:rPr>
              <a:t>PC1 does not explain temporal turnover on serpentine or non-serpentine</a:t>
            </a:r>
          </a:p>
          <a:p>
            <a:pPr marL="514350" indent="-457200">
              <a:buFont typeface="Wingdings" pitchFamily="2" charset="2"/>
              <a:buChar char="v"/>
            </a:pPr>
            <a:endParaRPr lang="en-US" sz="2400" dirty="0" smtClean="0">
              <a:solidFill>
                <a:schemeClr val="bg1"/>
              </a:solidFill>
              <a:latin typeface="Bookman Old Style" pitchFamily="18" charset="0"/>
            </a:endParaRPr>
          </a:p>
        </p:txBody>
      </p:sp>
      <p:sp>
        <p:nvSpPr>
          <p:cNvPr id="9" name="TextBox 8"/>
          <p:cNvSpPr txBox="1"/>
          <p:nvPr/>
        </p:nvSpPr>
        <p:spPr>
          <a:xfrm>
            <a:off x="457200" y="228600"/>
            <a:ext cx="6934200" cy="646331"/>
          </a:xfrm>
          <a:prstGeom prst="rect">
            <a:avLst/>
          </a:prstGeom>
          <a:noFill/>
        </p:spPr>
        <p:txBody>
          <a:bodyPr wrap="square" rtlCol="0">
            <a:spAutoFit/>
          </a:bodyPr>
          <a:lstStyle/>
          <a:p>
            <a:r>
              <a:rPr lang="en-US" sz="3600" dirty="0" smtClean="0">
                <a:solidFill>
                  <a:schemeClr val="bg1"/>
                </a:solidFill>
                <a:latin typeface="Bookman Old Style" pitchFamily="18" charset="0"/>
              </a:rPr>
              <a:t>Soil </a:t>
            </a:r>
            <a:r>
              <a:rPr lang="en-US" sz="3600" dirty="0" smtClean="0">
                <a:solidFill>
                  <a:schemeClr val="bg1"/>
                </a:solidFill>
                <a:latin typeface="Bookman Old Style" pitchFamily="18" charset="0"/>
              </a:rPr>
              <a:t>and stability</a:t>
            </a:r>
            <a:endParaRPr lang="en-US" sz="3600" dirty="0">
              <a:solidFill>
                <a:schemeClr val="bg1"/>
              </a:solidFill>
              <a:latin typeface="Bookman Old Style"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610600" cy="5334000"/>
          </a:xfrm>
        </p:spPr>
        <p:txBody>
          <a:bodyPr>
            <a:normAutofit lnSpcReduction="10000"/>
          </a:bodyPr>
          <a:lstStyle/>
          <a:p>
            <a:pPr>
              <a:buFont typeface="Wingdings" pitchFamily="2" charset="2"/>
              <a:buChar char="v"/>
            </a:pPr>
            <a:r>
              <a:rPr lang="en-US" sz="2400" dirty="0" smtClean="0">
                <a:solidFill>
                  <a:schemeClr val="bg1"/>
                </a:solidFill>
                <a:latin typeface="Bookman Old Style" pitchFamily="18" charset="0"/>
              </a:rPr>
              <a:t>Predictions</a:t>
            </a:r>
          </a:p>
          <a:p>
            <a:pPr lvl="1">
              <a:buNone/>
            </a:pPr>
            <a:r>
              <a:rPr lang="en-US" sz="2000" dirty="0" smtClean="0">
                <a:solidFill>
                  <a:schemeClr val="tx1">
                    <a:lumMod val="50000"/>
                    <a:lumOff val="50000"/>
                  </a:schemeClr>
                </a:solidFill>
                <a:latin typeface="Bookman Old Style" pitchFamily="18" charset="0"/>
              </a:rPr>
              <a:t>1.</a:t>
            </a:r>
            <a:r>
              <a:rPr lang="en-US" sz="2000" dirty="0" smtClean="0">
                <a:solidFill>
                  <a:schemeClr val="bg1"/>
                </a:solidFill>
                <a:latin typeface="Bookman Old Style" pitchFamily="18" charset="0"/>
              </a:rPr>
              <a:t> </a:t>
            </a:r>
            <a:r>
              <a:rPr lang="en-US" sz="2000" dirty="0" smtClean="0">
                <a:solidFill>
                  <a:schemeClr val="tx1">
                    <a:lumMod val="50000"/>
                    <a:lumOff val="50000"/>
                  </a:schemeClr>
                </a:solidFill>
                <a:latin typeface="Bookman Old Style" pitchFamily="18" charset="0"/>
              </a:rPr>
              <a:t>Compositional turnover should be inversely related to a gradient of fertility </a:t>
            </a:r>
          </a:p>
          <a:p>
            <a:pPr lvl="1">
              <a:buNone/>
            </a:pPr>
            <a:r>
              <a:rPr lang="en-US" sz="2000" dirty="0" smtClean="0">
                <a:solidFill>
                  <a:schemeClr val="bg1"/>
                </a:solidFill>
                <a:latin typeface="Bookman Old Style" pitchFamily="18" charset="0"/>
              </a:rPr>
              <a:t>2. Soil generalists should be more stable on serpentine than on non-serpentine </a:t>
            </a:r>
          </a:p>
          <a:p>
            <a:pPr lvl="1">
              <a:buNone/>
            </a:pPr>
            <a:endParaRPr lang="en-US" sz="2000" dirty="0" smtClean="0">
              <a:solidFill>
                <a:schemeClr val="bg1"/>
              </a:solidFill>
              <a:latin typeface="Bookman Old Style" pitchFamily="18" charset="0"/>
            </a:endParaRPr>
          </a:p>
          <a:p>
            <a:pPr>
              <a:buFont typeface="Wingdings" pitchFamily="2" charset="2"/>
              <a:buChar char="v"/>
            </a:pPr>
            <a:r>
              <a:rPr lang="en-US" sz="2400" dirty="0" smtClean="0">
                <a:solidFill>
                  <a:schemeClr val="bg1"/>
                </a:solidFill>
                <a:latin typeface="Bookman Old Style" pitchFamily="18" charset="0"/>
              </a:rPr>
              <a:t>Approach</a:t>
            </a:r>
          </a:p>
          <a:p>
            <a:pPr lvl="1">
              <a:buFont typeface="Wingdings" pitchFamily="2" charset="2"/>
              <a:buChar char="v"/>
            </a:pPr>
            <a:r>
              <a:rPr lang="en-US" sz="2000" dirty="0" smtClean="0">
                <a:solidFill>
                  <a:schemeClr val="bg1"/>
                </a:solidFill>
                <a:latin typeface="Bookman Old Style" pitchFamily="18" charset="0"/>
              </a:rPr>
              <a:t>Compare the temporal coefficient of variation in cover for species common on serpentine and non-serpentine (n=41, includes all functional groups)</a:t>
            </a:r>
          </a:p>
          <a:p>
            <a:pPr lvl="1">
              <a:buFont typeface="Wingdings" pitchFamily="2" charset="2"/>
              <a:buChar char="v"/>
            </a:pPr>
            <a:r>
              <a:rPr lang="en-US" sz="2000" dirty="0" smtClean="0">
                <a:solidFill>
                  <a:schemeClr val="bg1"/>
                </a:solidFill>
                <a:latin typeface="Bookman Old Style" pitchFamily="18" charset="0"/>
              </a:rPr>
              <a:t>T-test with species as replicates</a:t>
            </a:r>
          </a:p>
          <a:p>
            <a:pPr lvl="1">
              <a:buFont typeface="Wingdings" pitchFamily="2" charset="2"/>
              <a:buChar char="v"/>
            </a:pPr>
            <a:endParaRPr lang="en-US" sz="2000" dirty="0" smtClean="0">
              <a:solidFill>
                <a:schemeClr val="bg1"/>
              </a:solidFill>
              <a:latin typeface="Bookman Old Style" pitchFamily="18" charset="0"/>
            </a:endParaRPr>
          </a:p>
          <a:p>
            <a:pPr>
              <a:buFont typeface="Wingdings" pitchFamily="2" charset="2"/>
              <a:buChar char="v"/>
            </a:pPr>
            <a:r>
              <a:rPr lang="en-US" sz="2400" dirty="0" smtClean="0">
                <a:solidFill>
                  <a:schemeClr val="bg1"/>
                </a:solidFill>
                <a:latin typeface="Bookman Old Style" pitchFamily="18" charset="0"/>
              </a:rPr>
              <a:t>Result</a:t>
            </a:r>
          </a:p>
          <a:p>
            <a:pPr lvl="1">
              <a:buFont typeface="Wingdings" pitchFamily="2" charset="2"/>
              <a:buChar char="v"/>
            </a:pPr>
            <a:r>
              <a:rPr lang="en-US" sz="2000" dirty="0" smtClean="0">
                <a:solidFill>
                  <a:schemeClr val="bg1"/>
                </a:solidFill>
                <a:latin typeface="Bookman Old Style" pitchFamily="18" charset="0"/>
              </a:rPr>
              <a:t>Temporal variation does not differ by soil type for soil generalists</a:t>
            </a:r>
          </a:p>
          <a:p>
            <a:pPr lvl="1">
              <a:buNone/>
            </a:pPr>
            <a:endParaRPr lang="en-US" sz="2000" dirty="0" smtClean="0">
              <a:solidFill>
                <a:schemeClr val="bg1"/>
              </a:solidFill>
              <a:latin typeface="Bookman Old Style" pitchFamily="18" charset="0"/>
            </a:endParaRPr>
          </a:p>
          <a:p>
            <a:pPr lvl="1">
              <a:buNone/>
            </a:pPr>
            <a:endParaRPr lang="en-US" sz="2000" dirty="0" smtClean="0">
              <a:solidFill>
                <a:schemeClr val="bg1"/>
              </a:solidFill>
              <a:latin typeface="Bookman Old Style" pitchFamily="18" charset="0"/>
            </a:endParaRPr>
          </a:p>
        </p:txBody>
      </p:sp>
      <p:sp>
        <p:nvSpPr>
          <p:cNvPr id="9" name="TextBox 8"/>
          <p:cNvSpPr txBox="1"/>
          <p:nvPr/>
        </p:nvSpPr>
        <p:spPr>
          <a:xfrm>
            <a:off x="457200" y="228600"/>
            <a:ext cx="6934200" cy="646331"/>
          </a:xfrm>
          <a:prstGeom prst="rect">
            <a:avLst/>
          </a:prstGeom>
          <a:noFill/>
        </p:spPr>
        <p:txBody>
          <a:bodyPr wrap="square" rtlCol="0">
            <a:spAutoFit/>
          </a:bodyPr>
          <a:lstStyle/>
          <a:p>
            <a:r>
              <a:rPr lang="en-US" sz="3600" dirty="0" smtClean="0">
                <a:solidFill>
                  <a:schemeClr val="bg1"/>
                </a:solidFill>
                <a:latin typeface="Bookman Old Style" pitchFamily="18" charset="0"/>
              </a:rPr>
              <a:t>Soil </a:t>
            </a:r>
            <a:r>
              <a:rPr lang="en-US" sz="3600" dirty="0" smtClean="0">
                <a:solidFill>
                  <a:schemeClr val="bg1"/>
                </a:solidFill>
                <a:latin typeface="Bookman Old Style" pitchFamily="18" charset="0"/>
              </a:rPr>
              <a:t>and stability</a:t>
            </a:r>
            <a:endParaRPr lang="en-US" sz="3600" dirty="0">
              <a:solidFill>
                <a:schemeClr val="bg1"/>
              </a:solidFill>
              <a:latin typeface="Bookman Old Style"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686800" cy="3429000"/>
          </a:xfrm>
        </p:spPr>
        <p:txBody>
          <a:bodyPr>
            <a:normAutofit/>
          </a:bodyPr>
          <a:lstStyle/>
          <a:p>
            <a:pPr>
              <a:buFont typeface="Wingdings" pitchFamily="2" charset="2"/>
              <a:buChar char="v"/>
            </a:pPr>
            <a:r>
              <a:rPr lang="en-US" sz="2400" dirty="0" smtClean="0">
                <a:solidFill>
                  <a:schemeClr val="bg1"/>
                </a:solidFill>
                <a:latin typeface="Bookman Old Style" pitchFamily="18" charset="0"/>
              </a:rPr>
              <a:t>Are serpentine communities more stress tolerant than non-serpentine communities?</a:t>
            </a:r>
          </a:p>
          <a:p>
            <a:pPr>
              <a:buFont typeface="Wingdings" pitchFamily="2" charset="2"/>
              <a:buChar char="v"/>
            </a:pPr>
            <a:r>
              <a:rPr lang="en-US" sz="2400" dirty="0" smtClean="0">
                <a:solidFill>
                  <a:schemeClr val="bg1"/>
                </a:solidFill>
                <a:latin typeface="Bookman Old Style" pitchFamily="18" charset="0"/>
              </a:rPr>
              <a:t>Predictions</a:t>
            </a:r>
          </a:p>
          <a:p>
            <a:pPr lvl="1">
              <a:buNone/>
            </a:pPr>
            <a:r>
              <a:rPr lang="en-US" sz="2000" dirty="0" smtClean="0">
                <a:solidFill>
                  <a:schemeClr val="bg1"/>
                </a:solidFill>
                <a:latin typeface="Bookman Old Style" pitchFamily="18" charset="0"/>
              </a:rPr>
              <a:t>1. Serpentine communities should be shorter and have lower specific leaf area, leaf water content, leaf area, and percent foliar nitrogen</a:t>
            </a:r>
          </a:p>
          <a:p>
            <a:pPr lvl="1">
              <a:buNone/>
            </a:pPr>
            <a:r>
              <a:rPr lang="en-US" sz="2000" dirty="0" smtClean="0">
                <a:solidFill>
                  <a:schemeClr val="bg1"/>
                </a:solidFill>
                <a:latin typeface="Bookman Old Style" pitchFamily="18" charset="0"/>
              </a:rPr>
              <a:t>2. Stability should positively correlated to a gradient of stress tolerance</a:t>
            </a:r>
          </a:p>
        </p:txBody>
      </p:sp>
      <p:sp>
        <p:nvSpPr>
          <p:cNvPr id="9" name="TextBox 8"/>
          <p:cNvSpPr txBox="1"/>
          <p:nvPr/>
        </p:nvSpPr>
        <p:spPr>
          <a:xfrm>
            <a:off x="457200" y="228600"/>
            <a:ext cx="6934200" cy="646331"/>
          </a:xfrm>
          <a:prstGeom prst="rect">
            <a:avLst/>
          </a:prstGeom>
          <a:noFill/>
        </p:spPr>
        <p:txBody>
          <a:bodyPr wrap="square" rtlCol="0">
            <a:spAutoFit/>
          </a:bodyPr>
          <a:lstStyle/>
          <a:p>
            <a:r>
              <a:rPr lang="en-US" sz="3600" dirty="0" smtClean="0">
                <a:solidFill>
                  <a:schemeClr val="bg1"/>
                </a:solidFill>
                <a:latin typeface="Bookman Old Style" pitchFamily="18" charset="0"/>
              </a:rPr>
              <a:t>Functional traits and stability</a:t>
            </a:r>
            <a:endParaRPr lang="en-US" sz="3600" dirty="0">
              <a:solidFill>
                <a:schemeClr val="bg1"/>
              </a:solidFill>
              <a:latin typeface="Bookman Old Style" pitchFamily="18" charset="0"/>
            </a:endParaRPr>
          </a:p>
        </p:txBody>
      </p:sp>
      <p:pic>
        <p:nvPicPr>
          <p:cNvPr id="4" name="Picture 5"/>
          <p:cNvPicPr>
            <a:picLocks noChangeAspect="1" noChangeArrowheads="1"/>
          </p:cNvPicPr>
          <p:nvPr/>
        </p:nvPicPr>
        <p:blipFill>
          <a:blip r:embed="rId3" cstate="print"/>
          <a:srcRect/>
          <a:stretch>
            <a:fillRect/>
          </a:stretch>
        </p:blipFill>
        <p:spPr bwMode="auto">
          <a:xfrm>
            <a:off x="2895600" y="4191000"/>
            <a:ext cx="3251200" cy="2438400"/>
          </a:xfrm>
          <a:prstGeom prst="rect">
            <a:avLst/>
          </a:prstGeom>
          <a:noFill/>
          <a:ln w="9525" algn="ctr">
            <a:solidFill>
              <a:schemeClr val="bg1"/>
            </a:solidFill>
            <a:miter lim="800000"/>
            <a:headEnd/>
            <a:tailEnd/>
          </a:ln>
        </p:spPr>
      </p:pic>
      <p:sp>
        <p:nvSpPr>
          <p:cNvPr id="5" name="TextBox 4"/>
          <p:cNvSpPr txBox="1"/>
          <p:nvPr/>
        </p:nvSpPr>
        <p:spPr>
          <a:xfrm>
            <a:off x="4572000" y="6324600"/>
            <a:ext cx="1589788" cy="276999"/>
          </a:xfrm>
          <a:prstGeom prst="rect">
            <a:avLst/>
          </a:prstGeom>
          <a:solidFill>
            <a:schemeClr val="bg1">
              <a:alpha val="32000"/>
            </a:schemeClr>
          </a:solidFill>
        </p:spPr>
        <p:txBody>
          <a:bodyPr wrap="square" rtlCol="0">
            <a:spAutoFit/>
          </a:bodyPr>
          <a:lstStyle/>
          <a:p>
            <a:r>
              <a:rPr lang="en-US" sz="1200" dirty="0" smtClean="0"/>
              <a:t>Photo credit: B. Going</a:t>
            </a:r>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686800" cy="5410200"/>
          </a:xfrm>
        </p:spPr>
        <p:txBody>
          <a:bodyPr>
            <a:normAutofit/>
          </a:bodyPr>
          <a:lstStyle/>
          <a:p>
            <a:pPr>
              <a:buFont typeface="Wingdings" pitchFamily="2" charset="2"/>
              <a:buChar char="v"/>
            </a:pPr>
            <a:r>
              <a:rPr lang="en-US" sz="2400" dirty="0" smtClean="0">
                <a:solidFill>
                  <a:schemeClr val="bg1"/>
                </a:solidFill>
                <a:latin typeface="Bookman Old Style" pitchFamily="18" charset="0"/>
              </a:rPr>
              <a:t>Predictions</a:t>
            </a:r>
          </a:p>
          <a:p>
            <a:pPr lvl="1">
              <a:buNone/>
            </a:pPr>
            <a:r>
              <a:rPr lang="en-US" sz="2000" dirty="0" smtClean="0">
                <a:solidFill>
                  <a:schemeClr val="bg1"/>
                </a:solidFill>
                <a:latin typeface="Bookman Old Style" pitchFamily="18" charset="0"/>
              </a:rPr>
              <a:t>1. Serpentine communities should be shorter and have lower specific leaf area, leaf water content, leaf area, and percent foliar nitrogen</a:t>
            </a:r>
          </a:p>
          <a:p>
            <a:pPr lvl="1">
              <a:buNone/>
            </a:pPr>
            <a:r>
              <a:rPr lang="en-US" sz="2000" dirty="0" smtClean="0">
                <a:solidFill>
                  <a:schemeClr val="tx1">
                    <a:lumMod val="50000"/>
                    <a:lumOff val="50000"/>
                  </a:schemeClr>
                </a:solidFill>
                <a:latin typeface="Bookman Old Style" pitchFamily="18" charset="0"/>
              </a:rPr>
              <a:t>2. Stability should positively correlated to a gradient of stress tolerance</a:t>
            </a:r>
          </a:p>
          <a:p>
            <a:pPr lvl="1">
              <a:buNone/>
            </a:pPr>
            <a:endParaRPr lang="en-US" sz="2000" dirty="0" smtClean="0">
              <a:solidFill>
                <a:schemeClr val="tx1">
                  <a:lumMod val="50000"/>
                  <a:lumOff val="50000"/>
                </a:schemeClr>
              </a:solidFill>
              <a:latin typeface="Bookman Old Style" pitchFamily="18" charset="0"/>
            </a:endParaRPr>
          </a:p>
          <a:p>
            <a:pPr>
              <a:buFont typeface="Wingdings" pitchFamily="2" charset="2"/>
              <a:buChar char="v"/>
            </a:pPr>
            <a:r>
              <a:rPr lang="en-US" sz="2400" dirty="0" smtClean="0">
                <a:solidFill>
                  <a:schemeClr val="bg1"/>
                </a:solidFill>
                <a:latin typeface="Bookman Old Style" pitchFamily="18" charset="0"/>
              </a:rPr>
              <a:t>Approach</a:t>
            </a:r>
          </a:p>
          <a:p>
            <a:pPr lvl="1">
              <a:buFont typeface="Wingdings" pitchFamily="2" charset="2"/>
              <a:buChar char="v"/>
            </a:pPr>
            <a:r>
              <a:rPr lang="en-US" sz="2000" dirty="0" smtClean="0">
                <a:solidFill>
                  <a:schemeClr val="bg1"/>
                </a:solidFill>
                <a:latin typeface="Bookman Old Style" pitchFamily="18" charset="0"/>
              </a:rPr>
              <a:t>T-tests for differences in community-weighted mean functional traits (inc SLA, LWC, Leaf area, Height, and Foliar N) between soil type</a:t>
            </a:r>
          </a:p>
          <a:p>
            <a:pPr lvl="1">
              <a:buFont typeface="Wingdings" pitchFamily="2" charset="2"/>
              <a:buChar char="v"/>
            </a:pPr>
            <a:endParaRPr lang="en-US" sz="2000" dirty="0" smtClean="0">
              <a:solidFill>
                <a:schemeClr val="bg1"/>
              </a:solidFill>
              <a:latin typeface="Bookman Old Style" pitchFamily="18" charset="0"/>
            </a:endParaRPr>
          </a:p>
          <a:p>
            <a:pPr>
              <a:buFont typeface="Wingdings" pitchFamily="2" charset="2"/>
              <a:buChar char="v"/>
            </a:pPr>
            <a:r>
              <a:rPr lang="en-US" sz="2400" dirty="0" smtClean="0">
                <a:solidFill>
                  <a:schemeClr val="bg1"/>
                </a:solidFill>
                <a:latin typeface="Bookman Old Style" pitchFamily="18" charset="0"/>
              </a:rPr>
              <a:t>Result</a:t>
            </a:r>
          </a:p>
          <a:p>
            <a:pPr lvl="1">
              <a:buFont typeface="Wingdings" pitchFamily="2" charset="2"/>
              <a:buChar char="v"/>
            </a:pPr>
            <a:r>
              <a:rPr lang="en-US" sz="2000" dirty="0" smtClean="0">
                <a:solidFill>
                  <a:schemeClr val="bg1"/>
                </a:solidFill>
                <a:latin typeface="Bookman Old Style" pitchFamily="18" charset="0"/>
              </a:rPr>
              <a:t>Serpentine grasslands are slightly shorter and have smaller SLA and Leaf area, but have more Foliar N</a:t>
            </a:r>
          </a:p>
          <a:p>
            <a:pPr lvl="1">
              <a:buNone/>
            </a:pPr>
            <a:endParaRPr lang="en-US" sz="2000" dirty="0" smtClean="0">
              <a:solidFill>
                <a:schemeClr val="bg1"/>
              </a:solidFill>
              <a:latin typeface="Bookman Old Style" pitchFamily="18" charset="0"/>
            </a:endParaRPr>
          </a:p>
          <a:p>
            <a:pPr lvl="1">
              <a:buNone/>
            </a:pPr>
            <a:endParaRPr lang="en-US" sz="2000" dirty="0" smtClean="0">
              <a:solidFill>
                <a:schemeClr val="bg1"/>
              </a:solidFill>
              <a:latin typeface="Bookman Old Style" pitchFamily="18" charset="0"/>
            </a:endParaRPr>
          </a:p>
        </p:txBody>
      </p:sp>
      <p:sp>
        <p:nvSpPr>
          <p:cNvPr id="9" name="TextBox 8"/>
          <p:cNvSpPr txBox="1"/>
          <p:nvPr/>
        </p:nvSpPr>
        <p:spPr>
          <a:xfrm>
            <a:off x="457200" y="228600"/>
            <a:ext cx="6934200" cy="646331"/>
          </a:xfrm>
          <a:prstGeom prst="rect">
            <a:avLst/>
          </a:prstGeom>
          <a:noFill/>
        </p:spPr>
        <p:txBody>
          <a:bodyPr wrap="square" rtlCol="0">
            <a:spAutoFit/>
          </a:bodyPr>
          <a:lstStyle/>
          <a:p>
            <a:r>
              <a:rPr lang="en-US" sz="3600" dirty="0" smtClean="0">
                <a:solidFill>
                  <a:schemeClr val="bg1"/>
                </a:solidFill>
                <a:latin typeface="Bookman Old Style" pitchFamily="18" charset="0"/>
              </a:rPr>
              <a:t>Functional traits and stability</a:t>
            </a:r>
            <a:endParaRPr lang="en-US" sz="3600" dirty="0">
              <a:solidFill>
                <a:schemeClr val="bg1"/>
              </a:solidFill>
              <a:latin typeface="Bookman Old Style"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686800" cy="5410200"/>
          </a:xfrm>
        </p:spPr>
        <p:txBody>
          <a:bodyPr>
            <a:normAutofit/>
          </a:bodyPr>
          <a:lstStyle/>
          <a:p>
            <a:pPr>
              <a:buFont typeface="Wingdings" pitchFamily="2" charset="2"/>
              <a:buChar char="v"/>
            </a:pPr>
            <a:r>
              <a:rPr lang="en-US" sz="2400" dirty="0" smtClean="0">
                <a:solidFill>
                  <a:schemeClr val="bg1"/>
                </a:solidFill>
                <a:latin typeface="Bookman Old Style" pitchFamily="18" charset="0"/>
              </a:rPr>
              <a:t>Predictions</a:t>
            </a:r>
          </a:p>
          <a:p>
            <a:pPr lvl="1">
              <a:buNone/>
            </a:pPr>
            <a:r>
              <a:rPr lang="en-US" sz="2000" dirty="0" smtClean="0">
                <a:solidFill>
                  <a:schemeClr val="tx1">
                    <a:lumMod val="50000"/>
                    <a:lumOff val="50000"/>
                  </a:schemeClr>
                </a:solidFill>
                <a:latin typeface="Bookman Old Style" pitchFamily="18" charset="0"/>
              </a:rPr>
              <a:t>1. Serpentine communities should be shorter and have lower specific leaf area, leaf water content, leaf area, and percent foliar nitrogen</a:t>
            </a:r>
          </a:p>
          <a:p>
            <a:pPr lvl="1">
              <a:buNone/>
            </a:pPr>
            <a:r>
              <a:rPr lang="en-US" sz="2000" dirty="0" smtClean="0">
                <a:solidFill>
                  <a:schemeClr val="bg1"/>
                </a:solidFill>
                <a:latin typeface="Bookman Old Style" pitchFamily="18" charset="0"/>
              </a:rPr>
              <a:t>2</a:t>
            </a:r>
            <a:r>
              <a:rPr lang="en-US" sz="2000" dirty="0" smtClean="0">
                <a:solidFill>
                  <a:schemeClr val="tx1">
                    <a:lumMod val="50000"/>
                    <a:lumOff val="50000"/>
                  </a:schemeClr>
                </a:solidFill>
                <a:latin typeface="Bookman Old Style" pitchFamily="18" charset="0"/>
              </a:rPr>
              <a:t>. </a:t>
            </a:r>
            <a:r>
              <a:rPr lang="en-US" sz="2000" dirty="0" smtClean="0">
                <a:solidFill>
                  <a:schemeClr val="bg1"/>
                </a:solidFill>
                <a:latin typeface="Bookman Old Style" pitchFamily="18" charset="0"/>
              </a:rPr>
              <a:t>Stability should be positively correlated to a gradient of stress tolerance</a:t>
            </a:r>
          </a:p>
          <a:p>
            <a:pPr lvl="1">
              <a:buNone/>
            </a:pPr>
            <a:endParaRPr lang="en-US" sz="2000" dirty="0" smtClean="0">
              <a:solidFill>
                <a:schemeClr val="tx1">
                  <a:lumMod val="50000"/>
                  <a:lumOff val="50000"/>
                </a:schemeClr>
              </a:solidFill>
              <a:latin typeface="Bookman Old Style" pitchFamily="18" charset="0"/>
            </a:endParaRPr>
          </a:p>
          <a:p>
            <a:pPr>
              <a:buFont typeface="Wingdings" pitchFamily="2" charset="2"/>
              <a:buChar char="v"/>
            </a:pPr>
            <a:r>
              <a:rPr lang="en-US" sz="2400" dirty="0" smtClean="0">
                <a:solidFill>
                  <a:schemeClr val="bg1"/>
                </a:solidFill>
                <a:latin typeface="Bookman Old Style" pitchFamily="18" charset="0"/>
              </a:rPr>
              <a:t>Approach</a:t>
            </a:r>
          </a:p>
          <a:p>
            <a:pPr lvl="1">
              <a:buFont typeface="Wingdings" pitchFamily="2" charset="2"/>
              <a:buChar char="v"/>
            </a:pPr>
            <a:r>
              <a:rPr lang="en-US" sz="2000" dirty="0" smtClean="0">
                <a:solidFill>
                  <a:schemeClr val="bg1"/>
                </a:solidFill>
                <a:latin typeface="Bookman Old Style" pitchFamily="18" charset="0"/>
              </a:rPr>
              <a:t>Principal component analysis of community traits</a:t>
            </a:r>
          </a:p>
          <a:p>
            <a:pPr lvl="1">
              <a:buFont typeface="Wingdings" pitchFamily="2" charset="2"/>
              <a:buChar char="v"/>
            </a:pPr>
            <a:r>
              <a:rPr lang="en-US" sz="2000" dirty="0" smtClean="0">
                <a:solidFill>
                  <a:schemeClr val="bg1"/>
                </a:solidFill>
                <a:latin typeface="Bookman Old Style" pitchFamily="18" charset="0"/>
              </a:rPr>
              <a:t>Use first axis as index of “stress-tolerance”</a:t>
            </a:r>
          </a:p>
          <a:p>
            <a:pPr lvl="1">
              <a:buFont typeface="Wingdings" pitchFamily="2" charset="2"/>
              <a:buChar char="v"/>
            </a:pPr>
            <a:r>
              <a:rPr lang="en-US" sz="2000" dirty="0" smtClean="0">
                <a:solidFill>
                  <a:schemeClr val="bg1"/>
                </a:solidFill>
                <a:latin typeface="Bookman Old Style" pitchFamily="18" charset="0"/>
              </a:rPr>
              <a:t>Correlate index with turnover</a:t>
            </a:r>
          </a:p>
          <a:p>
            <a:pPr lvl="1">
              <a:buNone/>
            </a:pPr>
            <a:endParaRPr lang="en-US" sz="2000" dirty="0" smtClean="0">
              <a:solidFill>
                <a:schemeClr val="bg1"/>
              </a:solidFill>
              <a:latin typeface="Bookman Old Style" pitchFamily="18" charset="0"/>
            </a:endParaRPr>
          </a:p>
        </p:txBody>
      </p:sp>
      <p:sp>
        <p:nvSpPr>
          <p:cNvPr id="9" name="TextBox 8"/>
          <p:cNvSpPr txBox="1"/>
          <p:nvPr/>
        </p:nvSpPr>
        <p:spPr>
          <a:xfrm>
            <a:off x="457200" y="228600"/>
            <a:ext cx="6934200" cy="646331"/>
          </a:xfrm>
          <a:prstGeom prst="rect">
            <a:avLst/>
          </a:prstGeom>
          <a:noFill/>
        </p:spPr>
        <p:txBody>
          <a:bodyPr wrap="square" rtlCol="0">
            <a:spAutoFit/>
          </a:bodyPr>
          <a:lstStyle/>
          <a:p>
            <a:r>
              <a:rPr lang="en-US" sz="3600" dirty="0" smtClean="0">
                <a:solidFill>
                  <a:schemeClr val="bg1"/>
                </a:solidFill>
                <a:latin typeface="Bookman Old Style" pitchFamily="18" charset="0"/>
              </a:rPr>
              <a:t>Functional traits and stability</a:t>
            </a:r>
            <a:endParaRPr lang="en-US" sz="3600" dirty="0">
              <a:solidFill>
                <a:schemeClr val="bg1"/>
              </a:solidFill>
              <a:latin typeface="Bookman Old Style"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143000"/>
            <a:ext cx="8686800" cy="1905000"/>
          </a:xfrm>
        </p:spPr>
        <p:txBody>
          <a:bodyPr>
            <a:normAutofit/>
          </a:bodyPr>
          <a:lstStyle/>
          <a:p>
            <a:pPr>
              <a:buFont typeface="Wingdings" pitchFamily="2" charset="2"/>
              <a:buChar char="v"/>
            </a:pPr>
            <a:r>
              <a:rPr lang="en-US" sz="2400" dirty="0" smtClean="0">
                <a:solidFill>
                  <a:schemeClr val="bg1"/>
                </a:solidFill>
                <a:latin typeface="Bookman Old Style" pitchFamily="18" charset="0"/>
              </a:rPr>
              <a:t>Result with annual grasses</a:t>
            </a:r>
          </a:p>
          <a:p>
            <a:pPr lvl="1">
              <a:buFont typeface="Wingdings" pitchFamily="2" charset="2"/>
              <a:buChar char="v"/>
            </a:pPr>
            <a:r>
              <a:rPr lang="en-US" sz="2000" dirty="0" smtClean="0">
                <a:solidFill>
                  <a:schemeClr val="bg1"/>
                </a:solidFill>
                <a:latin typeface="Bookman Old Style" pitchFamily="18" charset="0"/>
              </a:rPr>
              <a:t>PC1 (46% variation; Leaf area, LWC, and %N) is positively correlated with turnover on non-serpentine </a:t>
            </a:r>
          </a:p>
          <a:p>
            <a:pPr lvl="1">
              <a:buFont typeface="Wingdings" pitchFamily="2" charset="2"/>
              <a:buChar char="v"/>
            </a:pPr>
            <a:r>
              <a:rPr lang="en-US" sz="2000" dirty="0" smtClean="0">
                <a:solidFill>
                  <a:schemeClr val="bg1"/>
                </a:solidFill>
                <a:latin typeface="Bookman Old Style" pitchFamily="18" charset="0"/>
              </a:rPr>
              <a:t>PC1 does not explain stability on serpentine</a:t>
            </a:r>
          </a:p>
        </p:txBody>
      </p:sp>
      <p:sp>
        <p:nvSpPr>
          <p:cNvPr id="9" name="TextBox 8"/>
          <p:cNvSpPr txBox="1"/>
          <p:nvPr/>
        </p:nvSpPr>
        <p:spPr>
          <a:xfrm>
            <a:off x="457200" y="228600"/>
            <a:ext cx="6934200" cy="646331"/>
          </a:xfrm>
          <a:prstGeom prst="rect">
            <a:avLst/>
          </a:prstGeom>
          <a:noFill/>
        </p:spPr>
        <p:txBody>
          <a:bodyPr wrap="square" rtlCol="0">
            <a:spAutoFit/>
          </a:bodyPr>
          <a:lstStyle/>
          <a:p>
            <a:r>
              <a:rPr lang="en-US" sz="3600" dirty="0" smtClean="0">
                <a:solidFill>
                  <a:schemeClr val="bg1"/>
                </a:solidFill>
                <a:latin typeface="Bookman Old Style" pitchFamily="18" charset="0"/>
              </a:rPr>
              <a:t>Functional traits and stability</a:t>
            </a:r>
            <a:endParaRPr lang="en-US" sz="3600" dirty="0">
              <a:solidFill>
                <a:schemeClr val="bg1"/>
              </a:solidFill>
              <a:latin typeface="Bookman Old Style" pitchFamily="18" charset="0"/>
            </a:endParaRPr>
          </a:p>
        </p:txBody>
      </p:sp>
      <p:pic>
        <p:nvPicPr>
          <p:cNvPr id="3076" name="Picture 4"/>
          <p:cNvPicPr preferRelativeResize="0">
            <a:picLocks noChangeArrowheads="1"/>
          </p:cNvPicPr>
          <p:nvPr/>
        </p:nvPicPr>
        <p:blipFill>
          <a:blip r:embed="rId3" cstate="print"/>
          <a:srcRect/>
          <a:stretch>
            <a:fillRect/>
          </a:stretch>
        </p:blipFill>
        <p:spPr bwMode="auto">
          <a:xfrm>
            <a:off x="228600" y="3048000"/>
            <a:ext cx="4288536" cy="3483864"/>
          </a:xfrm>
          <a:prstGeom prst="rect">
            <a:avLst/>
          </a:prstGeom>
          <a:noFill/>
          <a:ln w="9525">
            <a:noFill/>
            <a:miter lim="800000"/>
            <a:headEnd/>
            <a:tailEnd/>
          </a:ln>
        </p:spPr>
      </p:pic>
      <p:pic>
        <p:nvPicPr>
          <p:cNvPr id="3077" name="Picture 5"/>
          <p:cNvPicPr preferRelativeResize="0">
            <a:picLocks noChangeArrowheads="1"/>
          </p:cNvPicPr>
          <p:nvPr/>
        </p:nvPicPr>
        <p:blipFill>
          <a:blip r:embed="rId4" cstate="print"/>
          <a:srcRect/>
          <a:stretch>
            <a:fillRect/>
          </a:stretch>
        </p:blipFill>
        <p:spPr bwMode="auto">
          <a:xfrm>
            <a:off x="4572000" y="3048000"/>
            <a:ext cx="4288536" cy="3483864"/>
          </a:xfrm>
          <a:prstGeom prst="rect">
            <a:avLst/>
          </a:prstGeom>
          <a:noFill/>
          <a:ln w="9525">
            <a:noFill/>
            <a:miter lim="800000"/>
            <a:headEnd/>
            <a:tailEnd/>
          </a:ln>
        </p:spPr>
      </p:pic>
      <p:sp>
        <p:nvSpPr>
          <p:cNvPr id="13" name="TextBox 12"/>
          <p:cNvSpPr txBox="1"/>
          <p:nvPr/>
        </p:nvSpPr>
        <p:spPr>
          <a:xfrm>
            <a:off x="1143000" y="3048000"/>
            <a:ext cx="2895600" cy="369332"/>
          </a:xfrm>
          <a:prstGeom prst="rect">
            <a:avLst/>
          </a:prstGeom>
          <a:noFill/>
        </p:spPr>
        <p:txBody>
          <a:bodyPr wrap="square" rtlCol="0">
            <a:spAutoFit/>
          </a:bodyPr>
          <a:lstStyle/>
          <a:p>
            <a:r>
              <a:rPr lang="en-US" b="1" dirty="0" smtClean="0"/>
              <a:t>Non-serpentine r</a:t>
            </a:r>
            <a:r>
              <a:rPr lang="en-US" b="1" baseline="30000" dirty="0" smtClean="0"/>
              <a:t>2</a:t>
            </a:r>
            <a:r>
              <a:rPr lang="en-US" b="1" dirty="0" smtClean="0"/>
              <a:t> = 0.22</a:t>
            </a:r>
            <a:endParaRPr lang="en-US" b="1" dirty="0"/>
          </a:p>
        </p:txBody>
      </p:sp>
      <p:sp>
        <p:nvSpPr>
          <p:cNvPr id="14" name="TextBox 13"/>
          <p:cNvSpPr txBox="1"/>
          <p:nvPr/>
        </p:nvSpPr>
        <p:spPr>
          <a:xfrm>
            <a:off x="5486400" y="3048000"/>
            <a:ext cx="2895600" cy="369332"/>
          </a:xfrm>
          <a:prstGeom prst="rect">
            <a:avLst/>
          </a:prstGeom>
          <a:noFill/>
        </p:spPr>
        <p:txBody>
          <a:bodyPr wrap="square" rtlCol="0">
            <a:spAutoFit/>
          </a:bodyPr>
          <a:lstStyle/>
          <a:p>
            <a:r>
              <a:rPr lang="en-US" b="1" dirty="0" smtClean="0"/>
              <a:t>Serpentine r</a:t>
            </a:r>
            <a:r>
              <a:rPr lang="en-US" b="1" baseline="30000" dirty="0" smtClean="0"/>
              <a:t>2</a:t>
            </a:r>
            <a:r>
              <a:rPr lang="en-US" b="1" dirty="0" smtClean="0"/>
              <a:t> = 0.06</a:t>
            </a:r>
            <a:endParaRPr lang="en-US" b="1"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preferRelativeResize="0">
            <a:picLocks noChangeArrowheads="1"/>
          </p:cNvPicPr>
          <p:nvPr/>
        </p:nvPicPr>
        <p:blipFill>
          <a:blip r:embed="rId3" cstate="print"/>
          <a:srcRect/>
          <a:stretch>
            <a:fillRect/>
          </a:stretch>
        </p:blipFill>
        <p:spPr bwMode="auto">
          <a:xfrm>
            <a:off x="4572000" y="3048000"/>
            <a:ext cx="4288536" cy="3483864"/>
          </a:xfrm>
          <a:prstGeom prst="rect">
            <a:avLst/>
          </a:prstGeom>
          <a:noFill/>
          <a:ln w="9525">
            <a:noFill/>
            <a:miter lim="800000"/>
            <a:headEnd/>
            <a:tailEnd/>
          </a:ln>
        </p:spPr>
      </p:pic>
      <p:pic>
        <p:nvPicPr>
          <p:cNvPr id="4098" name="Picture 2"/>
          <p:cNvPicPr preferRelativeResize="0">
            <a:picLocks noChangeArrowheads="1"/>
          </p:cNvPicPr>
          <p:nvPr/>
        </p:nvPicPr>
        <p:blipFill>
          <a:blip r:embed="rId4" cstate="print"/>
          <a:srcRect/>
          <a:stretch>
            <a:fillRect/>
          </a:stretch>
        </p:blipFill>
        <p:spPr bwMode="auto">
          <a:xfrm>
            <a:off x="228600" y="3048000"/>
            <a:ext cx="4288536" cy="3483864"/>
          </a:xfrm>
          <a:prstGeom prst="rect">
            <a:avLst/>
          </a:prstGeom>
          <a:noFill/>
          <a:ln w="9525">
            <a:noFill/>
            <a:miter lim="800000"/>
            <a:headEnd/>
            <a:tailEnd/>
          </a:ln>
        </p:spPr>
      </p:pic>
      <p:sp>
        <p:nvSpPr>
          <p:cNvPr id="3" name="Content Placeholder 2"/>
          <p:cNvSpPr>
            <a:spLocks noGrp="1"/>
          </p:cNvSpPr>
          <p:nvPr>
            <p:ph idx="1"/>
          </p:nvPr>
        </p:nvSpPr>
        <p:spPr>
          <a:xfrm>
            <a:off x="152400" y="1143000"/>
            <a:ext cx="8686800" cy="1905000"/>
          </a:xfrm>
        </p:spPr>
        <p:txBody>
          <a:bodyPr>
            <a:normAutofit/>
          </a:bodyPr>
          <a:lstStyle/>
          <a:p>
            <a:pPr>
              <a:buFont typeface="Wingdings" pitchFamily="2" charset="2"/>
              <a:buChar char="v"/>
            </a:pPr>
            <a:r>
              <a:rPr lang="en-US" sz="2400" dirty="0" smtClean="0">
                <a:solidFill>
                  <a:schemeClr val="bg1"/>
                </a:solidFill>
                <a:latin typeface="Bookman Old Style" pitchFamily="18" charset="0"/>
              </a:rPr>
              <a:t>Result without annual grasses</a:t>
            </a:r>
          </a:p>
          <a:p>
            <a:pPr lvl="1">
              <a:buFont typeface="Wingdings" pitchFamily="2" charset="2"/>
              <a:buChar char="v"/>
            </a:pPr>
            <a:r>
              <a:rPr lang="en-US" sz="2000" dirty="0" smtClean="0">
                <a:solidFill>
                  <a:schemeClr val="bg1"/>
                </a:solidFill>
                <a:latin typeface="Bookman Old Style" pitchFamily="18" charset="0"/>
              </a:rPr>
              <a:t>PC1 (44% variation; SLA, LWC, and %N) is positively correlated with turnover on serpentine</a:t>
            </a:r>
          </a:p>
          <a:p>
            <a:pPr lvl="1">
              <a:buFont typeface="Wingdings" pitchFamily="2" charset="2"/>
              <a:buChar char="v"/>
            </a:pPr>
            <a:r>
              <a:rPr lang="en-US" sz="2000" dirty="0" smtClean="0">
                <a:solidFill>
                  <a:schemeClr val="bg1"/>
                </a:solidFill>
                <a:latin typeface="Bookman Old Style" pitchFamily="18" charset="0"/>
              </a:rPr>
              <a:t>Annual grasses influence relationship between traits and turnover</a:t>
            </a:r>
          </a:p>
          <a:p>
            <a:pPr lvl="1">
              <a:buFont typeface="Wingdings" pitchFamily="2" charset="2"/>
              <a:buChar char="v"/>
            </a:pPr>
            <a:endParaRPr lang="en-US" sz="2000" dirty="0" smtClean="0">
              <a:solidFill>
                <a:schemeClr val="bg1"/>
              </a:solidFill>
              <a:latin typeface="Bookman Old Style" pitchFamily="18" charset="0"/>
            </a:endParaRPr>
          </a:p>
        </p:txBody>
      </p:sp>
      <p:sp>
        <p:nvSpPr>
          <p:cNvPr id="9" name="TextBox 8"/>
          <p:cNvSpPr txBox="1"/>
          <p:nvPr/>
        </p:nvSpPr>
        <p:spPr>
          <a:xfrm>
            <a:off x="457200" y="228600"/>
            <a:ext cx="6934200" cy="646331"/>
          </a:xfrm>
          <a:prstGeom prst="rect">
            <a:avLst/>
          </a:prstGeom>
          <a:noFill/>
        </p:spPr>
        <p:txBody>
          <a:bodyPr wrap="square" rtlCol="0">
            <a:spAutoFit/>
          </a:bodyPr>
          <a:lstStyle/>
          <a:p>
            <a:r>
              <a:rPr lang="en-US" sz="3600" dirty="0" smtClean="0">
                <a:solidFill>
                  <a:schemeClr val="bg1"/>
                </a:solidFill>
                <a:latin typeface="Bookman Old Style" pitchFamily="18" charset="0"/>
              </a:rPr>
              <a:t>Functional traits and stability</a:t>
            </a:r>
            <a:endParaRPr lang="en-US" sz="3600" dirty="0">
              <a:solidFill>
                <a:schemeClr val="bg1"/>
              </a:solidFill>
              <a:latin typeface="Bookman Old Style" pitchFamily="18" charset="0"/>
            </a:endParaRPr>
          </a:p>
        </p:txBody>
      </p:sp>
      <p:sp>
        <p:nvSpPr>
          <p:cNvPr id="13" name="TextBox 12"/>
          <p:cNvSpPr txBox="1"/>
          <p:nvPr/>
        </p:nvSpPr>
        <p:spPr>
          <a:xfrm>
            <a:off x="1143000" y="3048000"/>
            <a:ext cx="2895600" cy="369332"/>
          </a:xfrm>
          <a:prstGeom prst="rect">
            <a:avLst/>
          </a:prstGeom>
          <a:noFill/>
        </p:spPr>
        <p:txBody>
          <a:bodyPr wrap="square" rtlCol="0">
            <a:spAutoFit/>
          </a:bodyPr>
          <a:lstStyle/>
          <a:p>
            <a:r>
              <a:rPr lang="en-US" b="1" dirty="0" smtClean="0"/>
              <a:t>Non-serpentine r</a:t>
            </a:r>
            <a:r>
              <a:rPr lang="en-US" b="1" baseline="30000" dirty="0" smtClean="0"/>
              <a:t>2</a:t>
            </a:r>
            <a:r>
              <a:rPr lang="en-US" b="1" dirty="0" smtClean="0"/>
              <a:t> = 0.03</a:t>
            </a:r>
            <a:endParaRPr lang="en-US" b="1" dirty="0"/>
          </a:p>
        </p:txBody>
      </p:sp>
      <p:sp>
        <p:nvSpPr>
          <p:cNvPr id="14" name="TextBox 13"/>
          <p:cNvSpPr txBox="1"/>
          <p:nvPr/>
        </p:nvSpPr>
        <p:spPr>
          <a:xfrm>
            <a:off x="5486400" y="3048000"/>
            <a:ext cx="2895600" cy="369332"/>
          </a:xfrm>
          <a:prstGeom prst="rect">
            <a:avLst/>
          </a:prstGeom>
          <a:noFill/>
        </p:spPr>
        <p:txBody>
          <a:bodyPr wrap="square" rtlCol="0">
            <a:spAutoFit/>
          </a:bodyPr>
          <a:lstStyle/>
          <a:p>
            <a:r>
              <a:rPr lang="en-US" b="1" dirty="0" smtClean="0"/>
              <a:t>Serpentine r</a:t>
            </a:r>
            <a:r>
              <a:rPr lang="en-US" b="1" baseline="30000" dirty="0" smtClean="0"/>
              <a:t>2</a:t>
            </a:r>
            <a:r>
              <a:rPr lang="en-US" b="1" dirty="0" smtClean="0"/>
              <a:t> = 0.25</a:t>
            </a:r>
            <a:endParaRPr lang="en-US" b="1"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28600"/>
            <a:ext cx="8077200" cy="646331"/>
          </a:xfrm>
          <a:prstGeom prst="rect">
            <a:avLst/>
          </a:prstGeom>
          <a:noFill/>
        </p:spPr>
        <p:txBody>
          <a:bodyPr wrap="square" rtlCol="0">
            <a:spAutoFit/>
          </a:bodyPr>
          <a:lstStyle/>
          <a:p>
            <a:r>
              <a:rPr lang="en-US" sz="3600" dirty="0" smtClean="0">
                <a:solidFill>
                  <a:schemeClr val="bg1"/>
                </a:solidFill>
                <a:latin typeface="Bookman Old Style" pitchFamily="18" charset="0"/>
              </a:rPr>
              <a:t>Annual grasses: traits and stability</a:t>
            </a:r>
            <a:endParaRPr lang="en-US" sz="3600" dirty="0">
              <a:solidFill>
                <a:schemeClr val="bg1"/>
              </a:solidFill>
              <a:latin typeface="Bookman Old Style" pitchFamily="18" charset="0"/>
            </a:endParaRPr>
          </a:p>
        </p:txBody>
      </p:sp>
      <p:sp>
        <p:nvSpPr>
          <p:cNvPr id="7" name="Content Placeholder 2"/>
          <p:cNvSpPr>
            <a:spLocks noGrp="1"/>
          </p:cNvSpPr>
          <p:nvPr>
            <p:ph idx="1"/>
          </p:nvPr>
        </p:nvSpPr>
        <p:spPr>
          <a:xfrm>
            <a:off x="304800" y="1143000"/>
            <a:ext cx="8610600" cy="3048000"/>
          </a:xfrm>
        </p:spPr>
        <p:txBody>
          <a:bodyPr>
            <a:normAutofit lnSpcReduction="10000"/>
          </a:bodyPr>
          <a:lstStyle/>
          <a:p>
            <a:pPr>
              <a:buFont typeface="Wingdings" pitchFamily="2" charset="2"/>
              <a:buChar char="v"/>
            </a:pPr>
            <a:r>
              <a:rPr lang="en-US" sz="2400" dirty="0" smtClean="0">
                <a:solidFill>
                  <a:schemeClr val="bg1"/>
                </a:solidFill>
                <a:latin typeface="Bookman Old Style" pitchFamily="18" charset="0"/>
              </a:rPr>
              <a:t>Why do annual grasses influence stability?</a:t>
            </a:r>
          </a:p>
          <a:p>
            <a:pPr lvl="1">
              <a:buFont typeface="Wingdings" pitchFamily="2" charset="2"/>
              <a:buChar char="v"/>
            </a:pPr>
            <a:r>
              <a:rPr lang="en-US" sz="2000" dirty="0" smtClean="0">
                <a:solidFill>
                  <a:schemeClr val="bg1"/>
                </a:solidFill>
                <a:latin typeface="Bookman Old Style" pitchFamily="18" charset="0"/>
              </a:rPr>
              <a:t>Novel functional group (14/17 species at McLaughlin are exotic)</a:t>
            </a:r>
          </a:p>
          <a:p>
            <a:pPr lvl="1">
              <a:buFont typeface="Wingdings" pitchFamily="2" charset="2"/>
              <a:buChar char="v"/>
            </a:pPr>
            <a:r>
              <a:rPr lang="en-US" sz="2000" dirty="0" smtClean="0">
                <a:solidFill>
                  <a:schemeClr val="bg1"/>
                </a:solidFill>
                <a:latin typeface="Bookman Old Style" pitchFamily="18" charset="0"/>
              </a:rPr>
              <a:t>The only functional group with HIGHER variation on serpentine</a:t>
            </a:r>
          </a:p>
          <a:p>
            <a:pPr lvl="1">
              <a:buFont typeface="Wingdings" pitchFamily="2" charset="2"/>
              <a:buChar char="v"/>
            </a:pPr>
            <a:r>
              <a:rPr lang="en-US" sz="2000" dirty="0" smtClean="0">
                <a:solidFill>
                  <a:schemeClr val="bg1"/>
                </a:solidFill>
                <a:latin typeface="Bookman Old Style" pitchFamily="18" charset="0"/>
              </a:rPr>
              <a:t>Annual grass traits suggest less “stress-</a:t>
            </a:r>
            <a:r>
              <a:rPr lang="en-US" sz="2000" dirty="0" err="1" smtClean="0">
                <a:solidFill>
                  <a:schemeClr val="bg1"/>
                </a:solidFill>
                <a:latin typeface="Bookman Old Style" pitchFamily="18" charset="0"/>
              </a:rPr>
              <a:t>tolerator</a:t>
            </a:r>
            <a:r>
              <a:rPr lang="en-US" sz="2000" dirty="0" smtClean="0">
                <a:solidFill>
                  <a:schemeClr val="bg1"/>
                </a:solidFill>
                <a:latin typeface="Bookman Old Style" pitchFamily="18" charset="0"/>
              </a:rPr>
              <a:t>” and more “good competitor” (fast growth)</a:t>
            </a:r>
          </a:p>
          <a:p>
            <a:pPr lvl="2">
              <a:buFont typeface="Wingdings" pitchFamily="2" charset="2"/>
              <a:buChar char="v"/>
            </a:pPr>
            <a:r>
              <a:rPr lang="en-US" sz="1600" dirty="0" smtClean="0">
                <a:solidFill>
                  <a:schemeClr val="bg1"/>
                </a:solidFill>
                <a:latin typeface="Bookman Old Style" pitchFamily="18" charset="0"/>
              </a:rPr>
              <a:t>Higher specific leaf area</a:t>
            </a:r>
          </a:p>
          <a:p>
            <a:pPr lvl="2">
              <a:buFont typeface="Wingdings" pitchFamily="2" charset="2"/>
              <a:buChar char="v"/>
            </a:pPr>
            <a:r>
              <a:rPr lang="en-US" sz="1600" dirty="0" smtClean="0">
                <a:solidFill>
                  <a:schemeClr val="bg1"/>
                </a:solidFill>
                <a:latin typeface="Bookman Old Style" pitchFamily="18" charset="0"/>
              </a:rPr>
              <a:t>Lower %N</a:t>
            </a:r>
          </a:p>
        </p:txBody>
      </p:sp>
      <p:pic>
        <p:nvPicPr>
          <p:cNvPr id="3" name="Picture 3" descr="E:\Late may\PICT0077.JPG"/>
          <p:cNvPicPr>
            <a:picLocks noChangeAspect="1" noChangeArrowheads="1"/>
          </p:cNvPicPr>
          <p:nvPr/>
        </p:nvPicPr>
        <p:blipFill>
          <a:blip r:embed="rId3" cstate="print"/>
          <a:srcRect/>
          <a:stretch>
            <a:fillRect/>
          </a:stretch>
        </p:blipFill>
        <p:spPr bwMode="auto">
          <a:xfrm>
            <a:off x="2590800" y="4038600"/>
            <a:ext cx="3733800" cy="2590800"/>
          </a:xfrm>
          <a:prstGeom prst="rect">
            <a:avLst/>
          </a:prstGeom>
          <a:noFill/>
          <a:ln>
            <a:solidFill>
              <a:schemeClr val="bg1"/>
            </a:solidFill>
          </a:ln>
        </p:spPr>
      </p:pic>
      <p:sp>
        <p:nvSpPr>
          <p:cNvPr id="17" name="TextBox 16"/>
          <p:cNvSpPr txBox="1"/>
          <p:nvPr/>
        </p:nvSpPr>
        <p:spPr>
          <a:xfrm>
            <a:off x="4648200" y="6324600"/>
            <a:ext cx="1589788" cy="276999"/>
          </a:xfrm>
          <a:prstGeom prst="rect">
            <a:avLst/>
          </a:prstGeom>
          <a:solidFill>
            <a:schemeClr val="bg1">
              <a:alpha val="32000"/>
            </a:schemeClr>
          </a:solidFill>
        </p:spPr>
        <p:txBody>
          <a:bodyPr wrap="square" rtlCol="0">
            <a:spAutoFit/>
          </a:bodyPr>
          <a:lstStyle/>
          <a:p>
            <a:r>
              <a:rPr lang="en-US" sz="1200" dirty="0" smtClean="0"/>
              <a:t>Photo credit: B. Going</a:t>
            </a:r>
            <a:endParaRPr lang="en-US" sz="12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219200"/>
            <a:ext cx="5181600" cy="4906963"/>
          </a:xfrm>
        </p:spPr>
        <p:txBody>
          <a:bodyPr>
            <a:normAutofit fontScale="92500"/>
          </a:bodyPr>
          <a:lstStyle/>
          <a:p>
            <a:pPr>
              <a:buFont typeface="Wingdings" pitchFamily="2" charset="2"/>
              <a:buChar char="v"/>
            </a:pPr>
            <a:r>
              <a:rPr lang="en-US" sz="2400" dirty="0" smtClean="0">
                <a:solidFill>
                  <a:schemeClr val="bg1"/>
                </a:solidFill>
                <a:latin typeface="Bookman Old Style" pitchFamily="18" charset="0"/>
              </a:rPr>
              <a:t>Serpentine communities are more stable than communities on more fertile soils</a:t>
            </a:r>
          </a:p>
          <a:p>
            <a:pPr>
              <a:buFont typeface="Wingdings" pitchFamily="2" charset="2"/>
              <a:buChar char="v"/>
            </a:pPr>
            <a:r>
              <a:rPr lang="en-US" sz="2400" dirty="0" smtClean="0">
                <a:solidFill>
                  <a:schemeClr val="bg1"/>
                </a:solidFill>
                <a:latin typeface="Bookman Old Style" pitchFamily="18" charset="0"/>
              </a:rPr>
              <a:t>Species functional traits, rather than soil, partly explain stability, but depend on the functional group</a:t>
            </a:r>
          </a:p>
          <a:p>
            <a:pPr>
              <a:buFont typeface="Wingdings" pitchFamily="2" charset="2"/>
              <a:buChar char="v"/>
            </a:pPr>
            <a:r>
              <a:rPr lang="en-US" sz="2400" dirty="0" smtClean="0">
                <a:solidFill>
                  <a:schemeClr val="bg1"/>
                </a:solidFill>
                <a:latin typeface="Bookman Old Style" pitchFamily="18" charset="0"/>
              </a:rPr>
              <a:t>Functional traits suggest serpentine communities are more stress tolerant</a:t>
            </a:r>
          </a:p>
          <a:p>
            <a:pPr>
              <a:buFont typeface="Wingdings" pitchFamily="2" charset="2"/>
              <a:buChar char="v"/>
            </a:pPr>
            <a:r>
              <a:rPr lang="en-US" sz="2400" dirty="0" smtClean="0">
                <a:solidFill>
                  <a:schemeClr val="bg1"/>
                </a:solidFill>
                <a:latin typeface="Bookman Old Style" pitchFamily="18" charset="0"/>
              </a:rPr>
              <a:t>May confer resistance to climate change to serpentine and other unproductive habitats</a:t>
            </a:r>
          </a:p>
          <a:p>
            <a:pPr>
              <a:buNone/>
            </a:pPr>
            <a:endParaRPr lang="en-US" sz="2400" dirty="0" smtClean="0">
              <a:solidFill>
                <a:schemeClr val="bg1"/>
              </a:solidFill>
              <a:latin typeface="Bookman Old Style" pitchFamily="18" charset="0"/>
            </a:endParaRPr>
          </a:p>
          <a:p>
            <a:pPr lvl="1">
              <a:buNone/>
            </a:pPr>
            <a:endParaRPr lang="en-US" sz="2400" dirty="0" smtClean="0">
              <a:solidFill>
                <a:schemeClr val="bg1"/>
              </a:solidFill>
              <a:latin typeface="Bookman Old Style" pitchFamily="18" charset="0"/>
            </a:endParaRPr>
          </a:p>
          <a:p>
            <a:pPr>
              <a:buFont typeface="Wingdings" pitchFamily="2" charset="2"/>
              <a:buChar char="v"/>
            </a:pPr>
            <a:endParaRPr lang="en-US" dirty="0">
              <a:solidFill>
                <a:schemeClr val="bg1"/>
              </a:solidFill>
              <a:latin typeface="Bookman Old Style" pitchFamily="18" charset="0"/>
            </a:endParaRPr>
          </a:p>
        </p:txBody>
      </p:sp>
      <p:sp>
        <p:nvSpPr>
          <p:cNvPr id="4" name="TextBox 3"/>
          <p:cNvSpPr txBox="1"/>
          <p:nvPr/>
        </p:nvSpPr>
        <p:spPr>
          <a:xfrm>
            <a:off x="457200" y="228600"/>
            <a:ext cx="7315200" cy="646331"/>
          </a:xfrm>
          <a:prstGeom prst="rect">
            <a:avLst/>
          </a:prstGeom>
          <a:noFill/>
        </p:spPr>
        <p:txBody>
          <a:bodyPr wrap="square" rtlCol="0">
            <a:spAutoFit/>
          </a:bodyPr>
          <a:lstStyle/>
          <a:p>
            <a:r>
              <a:rPr lang="en-US" sz="3600" dirty="0" smtClean="0">
                <a:solidFill>
                  <a:schemeClr val="bg1"/>
                </a:solidFill>
                <a:latin typeface="Bookman Old Style" pitchFamily="18" charset="0"/>
              </a:rPr>
              <a:t>Conclusions</a:t>
            </a:r>
            <a:endParaRPr lang="en-US" sz="3600" dirty="0">
              <a:solidFill>
                <a:schemeClr val="bg1"/>
              </a:solidFill>
              <a:latin typeface="Bookman Old Style" pitchFamily="18" charset="0"/>
            </a:endParaRPr>
          </a:p>
        </p:txBody>
      </p:sp>
      <p:pic>
        <p:nvPicPr>
          <p:cNvPr id="5" name="Picture 11" descr="PICT0070"/>
          <p:cNvPicPr>
            <a:picLocks noChangeAspect="1" noChangeArrowheads="1"/>
          </p:cNvPicPr>
          <p:nvPr/>
        </p:nvPicPr>
        <p:blipFill>
          <a:blip r:embed="rId3" cstate="print"/>
          <a:srcRect/>
          <a:stretch>
            <a:fillRect/>
          </a:stretch>
        </p:blipFill>
        <p:spPr bwMode="auto">
          <a:xfrm>
            <a:off x="5867400" y="1219200"/>
            <a:ext cx="2800000" cy="2962676"/>
          </a:xfrm>
          <a:prstGeom prst="rect">
            <a:avLst/>
          </a:prstGeom>
          <a:noFill/>
          <a:ln w="22225">
            <a:solidFill>
              <a:schemeClr val="bg1"/>
            </a:solidFill>
            <a:miter lim="800000"/>
            <a:headEnd/>
            <a:tailEnd/>
          </a:ln>
        </p:spPr>
      </p:pic>
      <p:sp>
        <p:nvSpPr>
          <p:cNvPr id="6" name="TextBox 5"/>
          <p:cNvSpPr txBox="1"/>
          <p:nvPr/>
        </p:nvSpPr>
        <p:spPr>
          <a:xfrm>
            <a:off x="7086600" y="3886200"/>
            <a:ext cx="1589788" cy="276999"/>
          </a:xfrm>
          <a:prstGeom prst="rect">
            <a:avLst/>
          </a:prstGeom>
          <a:solidFill>
            <a:schemeClr val="bg1">
              <a:alpha val="32000"/>
            </a:schemeClr>
          </a:solidFill>
        </p:spPr>
        <p:txBody>
          <a:bodyPr wrap="square" rtlCol="0">
            <a:spAutoFit/>
          </a:bodyPr>
          <a:lstStyle/>
          <a:p>
            <a:r>
              <a:rPr lang="en-US" sz="1200" dirty="0" smtClean="0"/>
              <a:t>Photo credit: B. Going</a:t>
            </a:r>
            <a:endParaRPr lang="en-US" sz="1200" dirty="0"/>
          </a:p>
        </p:txBody>
      </p:sp>
      <p:pic>
        <p:nvPicPr>
          <p:cNvPr id="9" name="Picture 5"/>
          <p:cNvPicPr>
            <a:picLocks noChangeAspect="1" noChangeArrowheads="1"/>
          </p:cNvPicPr>
          <p:nvPr/>
        </p:nvPicPr>
        <p:blipFill>
          <a:blip r:embed="rId4" cstate="print"/>
          <a:srcRect/>
          <a:stretch>
            <a:fillRect/>
          </a:stretch>
        </p:blipFill>
        <p:spPr bwMode="auto">
          <a:xfrm>
            <a:off x="5638800" y="4191000"/>
            <a:ext cx="3098800" cy="2324100"/>
          </a:xfrm>
          <a:prstGeom prst="rect">
            <a:avLst/>
          </a:prstGeom>
          <a:noFill/>
          <a:ln w="9525" algn="ctr">
            <a:solidFill>
              <a:schemeClr val="bg1"/>
            </a:solidFill>
            <a:miter lim="800000"/>
            <a:headEnd/>
            <a:tailEnd/>
          </a:ln>
        </p:spPr>
      </p:pic>
      <p:sp>
        <p:nvSpPr>
          <p:cNvPr id="10" name="TextBox 9"/>
          <p:cNvSpPr txBox="1"/>
          <p:nvPr/>
        </p:nvSpPr>
        <p:spPr>
          <a:xfrm>
            <a:off x="7162800" y="6248400"/>
            <a:ext cx="1589788" cy="276999"/>
          </a:xfrm>
          <a:prstGeom prst="rect">
            <a:avLst/>
          </a:prstGeom>
          <a:solidFill>
            <a:schemeClr val="bg1">
              <a:alpha val="32000"/>
            </a:schemeClr>
          </a:solidFill>
        </p:spPr>
        <p:txBody>
          <a:bodyPr wrap="square" rtlCol="0">
            <a:spAutoFit/>
          </a:bodyPr>
          <a:lstStyle/>
          <a:p>
            <a:r>
              <a:rPr lang="en-US" sz="1200" dirty="0" smtClean="0"/>
              <a:t>Photo credit: B. Going</a:t>
            </a:r>
            <a:endParaRPr lang="en-US" sz="12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676400"/>
            <a:ext cx="4419600" cy="4648200"/>
          </a:xfrm>
        </p:spPr>
        <p:txBody>
          <a:bodyPr>
            <a:normAutofit/>
          </a:bodyPr>
          <a:lstStyle/>
          <a:p>
            <a:pPr>
              <a:buFont typeface="Wingdings" pitchFamily="2" charset="2"/>
              <a:buChar char="v"/>
            </a:pPr>
            <a:r>
              <a:rPr lang="en-US" sz="2800" dirty="0" smtClean="0">
                <a:solidFill>
                  <a:schemeClr val="bg1"/>
                </a:solidFill>
                <a:latin typeface="Bookman Old Style" pitchFamily="18" charset="0"/>
              </a:rPr>
              <a:t>Climate change alters plant communities </a:t>
            </a:r>
          </a:p>
          <a:p>
            <a:pPr lvl="1">
              <a:buFont typeface="Wingdings" pitchFamily="2" charset="2"/>
              <a:buChar char="v"/>
            </a:pPr>
            <a:r>
              <a:rPr lang="en-US" sz="2400" dirty="0" smtClean="0">
                <a:solidFill>
                  <a:schemeClr val="bg1"/>
                </a:solidFill>
                <a:latin typeface="Bookman Old Style" pitchFamily="18" charset="0"/>
              </a:rPr>
              <a:t>Competition, pollination, diversity</a:t>
            </a:r>
          </a:p>
          <a:p>
            <a:pPr>
              <a:buFont typeface="Wingdings" pitchFamily="2" charset="2"/>
              <a:buChar char="v"/>
            </a:pPr>
            <a:r>
              <a:rPr lang="en-US" sz="2800" dirty="0" smtClean="0">
                <a:solidFill>
                  <a:schemeClr val="bg1"/>
                </a:solidFill>
                <a:latin typeface="Bookman Old Style" pitchFamily="18" charset="0"/>
              </a:rPr>
              <a:t>Communities may vary in their response to climate</a:t>
            </a:r>
          </a:p>
          <a:p>
            <a:pPr lvl="1">
              <a:buFont typeface="Wingdings" pitchFamily="2" charset="2"/>
              <a:buChar char="v"/>
            </a:pPr>
            <a:r>
              <a:rPr lang="en-US" sz="2400" dirty="0" smtClean="0">
                <a:solidFill>
                  <a:schemeClr val="bg1"/>
                </a:solidFill>
                <a:latin typeface="Bookman Old Style" pitchFamily="18" charset="0"/>
              </a:rPr>
              <a:t>Topography, substrate, species functional traits</a:t>
            </a:r>
          </a:p>
          <a:p>
            <a:pPr>
              <a:buNone/>
            </a:pPr>
            <a:endParaRPr lang="en-US" dirty="0" smtClean="0">
              <a:solidFill>
                <a:schemeClr val="bg1"/>
              </a:solidFill>
              <a:latin typeface="Bookman Old Style" pitchFamily="18" charset="0"/>
            </a:endParaRPr>
          </a:p>
        </p:txBody>
      </p:sp>
      <p:sp>
        <p:nvSpPr>
          <p:cNvPr id="4" name="TextBox 3"/>
          <p:cNvSpPr txBox="1"/>
          <p:nvPr/>
        </p:nvSpPr>
        <p:spPr>
          <a:xfrm>
            <a:off x="457200" y="228600"/>
            <a:ext cx="6934200" cy="1200329"/>
          </a:xfrm>
          <a:prstGeom prst="rect">
            <a:avLst/>
          </a:prstGeom>
          <a:noFill/>
        </p:spPr>
        <p:txBody>
          <a:bodyPr wrap="square" rtlCol="0">
            <a:spAutoFit/>
          </a:bodyPr>
          <a:lstStyle/>
          <a:p>
            <a:r>
              <a:rPr lang="en-US" sz="3600" dirty="0" smtClean="0">
                <a:solidFill>
                  <a:schemeClr val="bg1"/>
                </a:solidFill>
                <a:latin typeface="Bookman Old Style" pitchFamily="18" charset="0"/>
              </a:rPr>
              <a:t>Climate change and plant communities</a:t>
            </a:r>
            <a:endParaRPr lang="en-US" sz="3600" dirty="0">
              <a:solidFill>
                <a:schemeClr val="bg1"/>
              </a:solidFill>
              <a:latin typeface="Bookman Old Style" pitchFamily="18" charset="0"/>
            </a:endParaRPr>
          </a:p>
        </p:txBody>
      </p:sp>
      <p:pic>
        <p:nvPicPr>
          <p:cNvPr id="1026" name="Picture 2" descr="C:\Documents and Settings\bmgoing\My Documents\My Dropbox\Pic for B\IMG_1842.JPG"/>
          <p:cNvPicPr>
            <a:picLocks noChangeAspect="1" noChangeArrowheads="1"/>
          </p:cNvPicPr>
          <p:nvPr/>
        </p:nvPicPr>
        <p:blipFill>
          <a:blip r:embed="rId3" cstate="print"/>
          <a:srcRect/>
          <a:stretch>
            <a:fillRect/>
          </a:stretch>
        </p:blipFill>
        <p:spPr bwMode="auto">
          <a:xfrm>
            <a:off x="4648200" y="1828800"/>
            <a:ext cx="4343400" cy="3257771"/>
          </a:xfrm>
          <a:prstGeom prst="rect">
            <a:avLst/>
          </a:prstGeom>
          <a:noFill/>
          <a:ln>
            <a:solidFill>
              <a:schemeClr val="bg1"/>
            </a:solidFill>
          </a:ln>
        </p:spPr>
      </p:pic>
      <p:sp>
        <p:nvSpPr>
          <p:cNvPr id="5" name="TextBox 4"/>
          <p:cNvSpPr txBox="1"/>
          <p:nvPr/>
        </p:nvSpPr>
        <p:spPr>
          <a:xfrm>
            <a:off x="7010400" y="4800600"/>
            <a:ext cx="1905000" cy="276999"/>
          </a:xfrm>
          <a:prstGeom prst="rect">
            <a:avLst/>
          </a:prstGeom>
          <a:solidFill>
            <a:schemeClr val="bg1">
              <a:alpha val="32000"/>
            </a:schemeClr>
          </a:solidFill>
        </p:spPr>
        <p:txBody>
          <a:bodyPr wrap="square" rtlCol="0">
            <a:spAutoFit/>
          </a:bodyPr>
          <a:lstStyle/>
          <a:p>
            <a:r>
              <a:rPr lang="en-US" sz="1200" dirty="0" smtClean="0"/>
              <a:t>Photo credit: M. </a:t>
            </a:r>
            <a:r>
              <a:rPr lang="en-US" sz="1200" dirty="0" err="1" smtClean="0"/>
              <a:t>Spasojevic</a:t>
            </a:r>
            <a:endParaRPr lang="en-US" sz="12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57200" y="228600"/>
            <a:ext cx="7315200" cy="646331"/>
          </a:xfrm>
          <a:prstGeom prst="rect">
            <a:avLst/>
          </a:prstGeom>
          <a:noFill/>
        </p:spPr>
        <p:txBody>
          <a:bodyPr wrap="square" rtlCol="0">
            <a:spAutoFit/>
          </a:bodyPr>
          <a:lstStyle/>
          <a:p>
            <a:r>
              <a:rPr lang="en-US" sz="3600" dirty="0" smtClean="0">
                <a:solidFill>
                  <a:schemeClr val="bg1"/>
                </a:solidFill>
                <a:latin typeface="Bookman Old Style" pitchFamily="18" charset="0"/>
              </a:rPr>
              <a:t>Acknowledgments</a:t>
            </a:r>
            <a:endParaRPr lang="en-US" sz="3600" dirty="0">
              <a:solidFill>
                <a:schemeClr val="bg1"/>
              </a:solidFill>
              <a:latin typeface="Bookman Old Style" pitchFamily="18" charset="0"/>
            </a:endParaRPr>
          </a:p>
        </p:txBody>
      </p:sp>
      <p:sp>
        <p:nvSpPr>
          <p:cNvPr id="7" name="Content Placeholder 2"/>
          <p:cNvSpPr>
            <a:spLocks noGrp="1"/>
          </p:cNvSpPr>
          <p:nvPr>
            <p:ph idx="1"/>
          </p:nvPr>
        </p:nvSpPr>
        <p:spPr>
          <a:xfrm>
            <a:off x="228600" y="1295400"/>
            <a:ext cx="4953000" cy="3809999"/>
          </a:xfrm>
        </p:spPr>
        <p:txBody>
          <a:bodyPr>
            <a:normAutofit/>
          </a:bodyPr>
          <a:lstStyle/>
          <a:p>
            <a:pPr>
              <a:buNone/>
            </a:pPr>
            <a:r>
              <a:rPr lang="en-US" sz="2400" dirty="0" smtClean="0">
                <a:solidFill>
                  <a:schemeClr val="bg1"/>
                </a:solidFill>
                <a:latin typeface="Bookman Old Style" pitchFamily="18" charset="0"/>
              </a:rPr>
              <a:t>Data collection</a:t>
            </a:r>
          </a:p>
          <a:p>
            <a:pPr lvl="1">
              <a:buFont typeface="Wingdings" pitchFamily="2" charset="2"/>
              <a:buChar char="v"/>
            </a:pPr>
            <a:r>
              <a:rPr lang="en-US" sz="2000" dirty="0" smtClean="0">
                <a:solidFill>
                  <a:schemeClr val="bg1"/>
                </a:solidFill>
                <a:latin typeface="Bookman Old Style" pitchFamily="18" charset="0"/>
              </a:rPr>
              <a:t>Kara Moore O’Leary</a:t>
            </a:r>
          </a:p>
          <a:p>
            <a:pPr lvl="1">
              <a:buFont typeface="Wingdings" pitchFamily="2" charset="2"/>
              <a:buChar char="v"/>
            </a:pPr>
            <a:r>
              <a:rPr lang="en-US" sz="2000" dirty="0" smtClean="0">
                <a:solidFill>
                  <a:schemeClr val="bg1"/>
                </a:solidFill>
                <a:latin typeface="Bookman Old Style" pitchFamily="18" charset="0"/>
              </a:rPr>
              <a:t>Sarah Elmendorf</a:t>
            </a:r>
          </a:p>
          <a:p>
            <a:pPr lvl="1">
              <a:buFont typeface="Wingdings" pitchFamily="2" charset="2"/>
              <a:buChar char="v"/>
            </a:pPr>
            <a:r>
              <a:rPr lang="en-US" sz="2000" dirty="0" smtClean="0">
                <a:solidFill>
                  <a:schemeClr val="bg1"/>
                </a:solidFill>
                <a:latin typeface="Bookman Old Style" pitchFamily="18" charset="0"/>
              </a:rPr>
              <a:t>Erica Case</a:t>
            </a:r>
          </a:p>
          <a:p>
            <a:pPr lvl="1">
              <a:buFont typeface="Wingdings" pitchFamily="2" charset="2"/>
              <a:buChar char="v"/>
            </a:pPr>
            <a:r>
              <a:rPr lang="en-US" sz="2000" dirty="0" smtClean="0">
                <a:solidFill>
                  <a:schemeClr val="bg1"/>
                </a:solidFill>
                <a:latin typeface="Bookman Old Style" pitchFamily="18" charset="0"/>
              </a:rPr>
              <a:t>Stella Copeland</a:t>
            </a:r>
          </a:p>
          <a:p>
            <a:pPr lvl="1">
              <a:buFont typeface="Wingdings" pitchFamily="2" charset="2"/>
              <a:buChar char="v"/>
            </a:pPr>
            <a:r>
              <a:rPr lang="en-US" sz="2000" dirty="0" smtClean="0">
                <a:solidFill>
                  <a:schemeClr val="bg1"/>
                </a:solidFill>
                <a:latin typeface="Bookman Old Style" pitchFamily="18" charset="0"/>
              </a:rPr>
              <a:t>Annette </a:t>
            </a:r>
            <a:r>
              <a:rPr lang="en-US" sz="2000" dirty="0" err="1" smtClean="0">
                <a:solidFill>
                  <a:schemeClr val="bg1"/>
                </a:solidFill>
                <a:latin typeface="Bookman Old Style" pitchFamily="18" charset="0"/>
              </a:rPr>
              <a:t>Bieger</a:t>
            </a:r>
            <a:endParaRPr lang="en-US" sz="2000" dirty="0" smtClean="0">
              <a:solidFill>
                <a:schemeClr val="bg1"/>
              </a:solidFill>
              <a:latin typeface="Bookman Old Style" pitchFamily="18" charset="0"/>
            </a:endParaRPr>
          </a:p>
          <a:p>
            <a:pPr lvl="1">
              <a:buFont typeface="Wingdings" pitchFamily="2" charset="2"/>
              <a:buChar char="v"/>
            </a:pPr>
            <a:r>
              <a:rPr lang="en-US" sz="2000" dirty="0" smtClean="0">
                <a:solidFill>
                  <a:schemeClr val="bg1"/>
                </a:solidFill>
                <a:latin typeface="Bookman Old Style" pitchFamily="18" charset="0"/>
              </a:rPr>
              <a:t>Jill </a:t>
            </a:r>
            <a:r>
              <a:rPr lang="en-US" sz="2000" dirty="0" err="1" smtClean="0">
                <a:solidFill>
                  <a:schemeClr val="bg1"/>
                </a:solidFill>
                <a:latin typeface="Bookman Old Style" pitchFamily="18" charset="0"/>
              </a:rPr>
              <a:t>Baty</a:t>
            </a:r>
            <a:endParaRPr lang="en-US" sz="2000" dirty="0" smtClean="0">
              <a:solidFill>
                <a:schemeClr val="bg1"/>
              </a:solidFill>
              <a:latin typeface="Bookman Old Style" pitchFamily="18" charset="0"/>
            </a:endParaRPr>
          </a:p>
          <a:p>
            <a:pPr lvl="1">
              <a:buFont typeface="Wingdings" pitchFamily="2" charset="2"/>
              <a:buChar char="v"/>
            </a:pPr>
            <a:r>
              <a:rPr lang="en-US" sz="2000" dirty="0" smtClean="0">
                <a:solidFill>
                  <a:schemeClr val="bg1"/>
                </a:solidFill>
                <a:latin typeface="Bookman Old Style" pitchFamily="18" charset="0"/>
              </a:rPr>
              <a:t>Peter March</a:t>
            </a:r>
          </a:p>
          <a:p>
            <a:pPr lvl="1">
              <a:buFont typeface="Wingdings" pitchFamily="2" charset="2"/>
              <a:buChar char="v"/>
            </a:pPr>
            <a:r>
              <a:rPr lang="en-US" sz="2000" dirty="0" smtClean="0">
                <a:solidFill>
                  <a:schemeClr val="bg1"/>
                </a:solidFill>
                <a:latin typeface="Bookman Old Style" pitchFamily="18" charset="0"/>
              </a:rPr>
              <a:t>Andy </a:t>
            </a:r>
            <a:r>
              <a:rPr lang="en-US" sz="2000" dirty="0" err="1" smtClean="0">
                <a:solidFill>
                  <a:schemeClr val="bg1"/>
                </a:solidFill>
                <a:latin typeface="Bookman Old Style" pitchFamily="18" charset="0"/>
              </a:rPr>
              <a:t>Kleinhesselink</a:t>
            </a:r>
            <a:endParaRPr lang="en-US" sz="2000" dirty="0" smtClean="0">
              <a:solidFill>
                <a:schemeClr val="bg1"/>
              </a:solidFill>
              <a:latin typeface="Bookman Old Style" pitchFamily="18" charset="0"/>
            </a:endParaRPr>
          </a:p>
          <a:p>
            <a:pPr lvl="1">
              <a:buFont typeface="Wingdings" pitchFamily="2" charset="2"/>
              <a:buChar char="v"/>
            </a:pPr>
            <a:endParaRPr lang="en-US" sz="2000" dirty="0" smtClean="0">
              <a:solidFill>
                <a:schemeClr val="bg1"/>
              </a:solidFill>
              <a:latin typeface="Bookman Old Style" pitchFamily="18" charset="0"/>
            </a:endParaRPr>
          </a:p>
          <a:p>
            <a:pPr>
              <a:buNone/>
            </a:pPr>
            <a:endParaRPr lang="en-US" sz="2400" dirty="0" smtClean="0">
              <a:solidFill>
                <a:schemeClr val="bg1"/>
              </a:solidFill>
              <a:latin typeface="Bookman Old Style" pitchFamily="18" charset="0"/>
            </a:endParaRPr>
          </a:p>
          <a:p>
            <a:pPr lvl="1">
              <a:buNone/>
            </a:pPr>
            <a:endParaRPr lang="en-US" sz="2400" dirty="0" smtClean="0">
              <a:solidFill>
                <a:schemeClr val="bg1"/>
              </a:solidFill>
              <a:latin typeface="Bookman Old Style" pitchFamily="18" charset="0"/>
            </a:endParaRPr>
          </a:p>
          <a:p>
            <a:pPr>
              <a:buFont typeface="Wingdings" pitchFamily="2" charset="2"/>
              <a:buChar char="v"/>
            </a:pPr>
            <a:endParaRPr lang="en-US" dirty="0">
              <a:solidFill>
                <a:schemeClr val="bg1"/>
              </a:solidFill>
              <a:latin typeface="Bookman Old Style" pitchFamily="18" charset="0"/>
            </a:endParaRPr>
          </a:p>
        </p:txBody>
      </p:sp>
      <p:pic>
        <p:nvPicPr>
          <p:cNvPr id="10" name="Picture 2"/>
          <p:cNvPicPr>
            <a:picLocks noChangeAspect="1" noChangeArrowheads="1"/>
          </p:cNvPicPr>
          <p:nvPr/>
        </p:nvPicPr>
        <p:blipFill>
          <a:blip r:embed="rId3" cstate="print"/>
          <a:srcRect/>
          <a:stretch>
            <a:fillRect/>
          </a:stretch>
        </p:blipFill>
        <p:spPr bwMode="auto">
          <a:xfrm>
            <a:off x="4038600" y="1600200"/>
            <a:ext cx="4795908" cy="3200400"/>
          </a:xfrm>
          <a:prstGeom prst="rect">
            <a:avLst/>
          </a:prstGeom>
          <a:noFill/>
          <a:ln w="19050">
            <a:solidFill>
              <a:schemeClr val="bg1"/>
            </a:solidFill>
            <a:miter lim="800000"/>
            <a:headEnd/>
            <a:tailEnd/>
          </a:ln>
        </p:spPr>
      </p:pic>
      <p:sp>
        <p:nvSpPr>
          <p:cNvPr id="11" name="TextBox 10"/>
          <p:cNvSpPr txBox="1"/>
          <p:nvPr/>
        </p:nvSpPr>
        <p:spPr>
          <a:xfrm>
            <a:off x="7010400" y="4495800"/>
            <a:ext cx="1828800" cy="276999"/>
          </a:xfrm>
          <a:prstGeom prst="rect">
            <a:avLst/>
          </a:prstGeom>
          <a:solidFill>
            <a:schemeClr val="bg1">
              <a:alpha val="32000"/>
            </a:schemeClr>
          </a:solidFill>
        </p:spPr>
        <p:txBody>
          <a:bodyPr wrap="square" rtlCol="0">
            <a:spAutoFit/>
          </a:bodyPr>
          <a:lstStyle/>
          <a:p>
            <a:r>
              <a:rPr lang="en-US" sz="1200" dirty="0" smtClean="0"/>
              <a:t>Photo credit: B. Anacker</a:t>
            </a:r>
            <a:endParaRPr lang="en-US" sz="1200" dirty="0"/>
          </a:p>
        </p:txBody>
      </p:sp>
      <p:sp>
        <p:nvSpPr>
          <p:cNvPr id="12" name="Content Placeholder 2"/>
          <p:cNvSpPr txBox="1">
            <a:spLocks/>
          </p:cNvSpPr>
          <p:nvPr/>
        </p:nvSpPr>
        <p:spPr>
          <a:xfrm>
            <a:off x="304800" y="4876800"/>
            <a:ext cx="3657600" cy="12192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0" i="0" u="none" strike="noStrike" kern="1200" cap="none" spc="0" normalizeH="0" baseline="0" noProof="0" dirty="0" smtClean="0">
                <a:ln>
                  <a:noFill/>
                </a:ln>
                <a:solidFill>
                  <a:schemeClr val="bg1"/>
                </a:solidFill>
                <a:effectLst/>
                <a:uLnTx/>
                <a:uFillTx/>
                <a:latin typeface="Bookman Old Style" pitchFamily="18" charset="0"/>
                <a:ea typeface="+mn-ea"/>
                <a:cs typeface="+mn-cs"/>
              </a:rPr>
              <a:t>Funding</a:t>
            </a:r>
          </a:p>
          <a:p>
            <a:pPr marL="742950" marR="0" lvl="1" indent="-285750" algn="l" defTabSz="914400" rtl="0" eaLnBrk="1" fontAlgn="auto" latinLnBrk="0" hangingPunct="1">
              <a:lnSpc>
                <a:spcPct val="100000"/>
              </a:lnSpc>
              <a:spcBef>
                <a:spcPct val="20000"/>
              </a:spcBef>
              <a:spcAft>
                <a:spcPts val="0"/>
              </a:spcAft>
              <a:buClrTx/>
              <a:buSzTx/>
              <a:buFont typeface="Wingdings" pitchFamily="2" charset="2"/>
              <a:buChar char="v"/>
              <a:tabLst/>
              <a:defRPr/>
            </a:pPr>
            <a:r>
              <a:rPr kumimoji="0" lang="en-US" sz="2000" b="0" i="0" u="none" strike="noStrike" kern="1200" cap="none" spc="0" normalizeH="0" baseline="0" noProof="0" dirty="0" smtClean="0">
                <a:ln>
                  <a:noFill/>
                </a:ln>
                <a:solidFill>
                  <a:schemeClr val="bg1"/>
                </a:solidFill>
                <a:effectLst/>
                <a:uLnTx/>
                <a:uFillTx/>
                <a:latin typeface="Bookman Old Style" pitchFamily="18" charset="0"/>
                <a:ea typeface="+mn-ea"/>
                <a:cs typeface="+mn-cs"/>
              </a:rPr>
              <a:t>NSF LTREB</a:t>
            </a:r>
          </a:p>
          <a:p>
            <a:pPr marL="742950" marR="0" lvl="1" indent="-285750" algn="l" defTabSz="914400" rtl="0" eaLnBrk="1" fontAlgn="auto" latinLnBrk="0" hangingPunct="1">
              <a:lnSpc>
                <a:spcPct val="100000"/>
              </a:lnSpc>
              <a:spcBef>
                <a:spcPct val="20000"/>
              </a:spcBef>
              <a:spcAft>
                <a:spcPts val="0"/>
              </a:spcAft>
              <a:buClrTx/>
              <a:buSzTx/>
              <a:buFont typeface="Wingdings" pitchFamily="2" charset="2"/>
              <a:buChar char="v"/>
              <a:tabLst/>
              <a:defRPr/>
            </a:pPr>
            <a:endParaRPr kumimoji="0" lang="en-US" sz="2000" b="0" i="0" u="none" strike="noStrike" kern="1200" cap="none" spc="0" normalizeH="0" baseline="0" noProof="0" dirty="0" smtClean="0">
              <a:ln>
                <a:noFill/>
              </a:ln>
              <a:solidFill>
                <a:schemeClr val="bg1"/>
              </a:solidFill>
              <a:effectLst/>
              <a:uLnTx/>
              <a:uFillTx/>
              <a:latin typeface="Bookman Old Style" pitchFamily="18" charset="0"/>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0" i="0" u="none" strike="noStrike" kern="1200" cap="none" spc="0" normalizeH="0" baseline="0" noProof="0" dirty="0" smtClean="0">
              <a:ln>
                <a:noFill/>
              </a:ln>
              <a:solidFill>
                <a:schemeClr val="bg1"/>
              </a:solidFill>
              <a:effectLst/>
              <a:uLnTx/>
              <a:uFillTx/>
              <a:latin typeface="Bookman Old Style" pitchFamily="18" charset="0"/>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0" i="0" u="none" strike="noStrike" kern="1200" cap="none" spc="0" normalizeH="0" baseline="0" noProof="0" dirty="0" smtClean="0">
              <a:ln>
                <a:noFill/>
              </a:ln>
              <a:solidFill>
                <a:schemeClr val="bg1"/>
              </a:solidFill>
              <a:effectLst/>
              <a:uLnTx/>
              <a:uFillTx/>
              <a:latin typeface="Bookman Old Style" pitchFamily="18" charset="0"/>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v"/>
              <a:tabLst/>
              <a:defRPr/>
            </a:pPr>
            <a:endParaRPr kumimoji="0" lang="en-US" sz="3200" b="0" i="0" u="none" strike="noStrike" kern="1200" cap="none" spc="0" normalizeH="0" baseline="0" noProof="0" dirty="0">
              <a:ln>
                <a:noFill/>
              </a:ln>
              <a:solidFill>
                <a:schemeClr val="bg1"/>
              </a:solidFill>
              <a:effectLst/>
              <a:uLnTx/>
              <a:uFillTx/>
              <a:latin typeface="Bookman Old Style" pitchFamily="18" charset="0"/>
              <a:ea typeface="+mn-ea"/>
              <a:cs typeface="+mn-cs"/>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28600"/>
            <a:ext cx="7315200" cy="646331"/>
          </a:xfrm>
          <a:prstGeom prst="rect">
            <a:avLst/>
          </a:prstGeom>
          <a:noFill/>
        </p:spPr>
        <p:txBody>
          <a:bodyPr wrap="square" rtlCol="0">
            <a:spAutoFit/>
          </a:bodyPr>
          <a:lstStyle/>
          <a:p>
            <a:r>
              <a:rPr lang="en-US" sz="3600" dirty="0" smtClean="0">
                <a:solidFill>
                  <a:schemeClr val="bg1"/>
                </a:solidFill>
                <a:latin typeface="Bookman Old Style" pitchFamily="18" charset="0"/>
              </a:rPr>
              <a:t>Community traits</a:t>
            </a:r>
            <a:endParaRPr lang="en-US" sz="3600" dirty="0">
              <a:solidFill>
                <a:schemeClr val="bg1"/>
              </a:solidFill>
              <a:latin typeface="Bookman Old Style" pitchFamily="18" charset="0"/>
            </a:endParaRPr>
          </a:p>
        </p:txBody>
      </p:sp>
      <p:graphicFrame>
        <p:nvGraphicFramePr>
          <p:cNvPr id="10" name="Table 9"/>
          <p:cNvGraphicFramePr>
            <a:graphicFrameLocks noGrp="1"/>
          </p:cNvGraphicFramePr>
          <p:nvPr/>
        </p:nvGraphicFramePr>
        <p:xfrm>
          <a:off x="990600" y="1066800"/>
          <a:ext cx="7162800" cy="4963084"/>
        </p:xfrm>
        <a:graphic>
          <a:graphicData uri="http://schemas.openxmlformats.org/drawingml/2006/table">
            <a:tbl>
              <a:tblPr firstRow="1" bandRow="1">
                <a:tableStyleId>{F2DE63D5-997A-4646-A377-4702673A728D}</a:tableStyleId>
              </a:tblPr>
              <a:tblGrid>
                <a:gridCol w="1981200"/>
                <a:gridCol w="2794000"/>
                <a:gridCol w="2387600"/>
              </a:tblGrid>
              <a:tr h="764215">
                <a:tc>
                  <a:txBody>
                    <a:bodyPr/>
                    <a:lstStyle/>
                    <a:p>
                      <a:pPr algn="ctr"/>
                      <a:r>
                        <a:rPr lang="en-US" sz="2000" dirty="0" smtClean="0"/>
                        <a:t>Trait</a:t>
                      </a:r>
                      <a:endParaRPr lang="en-US" sz="2000" dirty="0">
                        <a:solidFill>
                          <a:schemeClr val="bg1"/>
                        </a:solidFill>
                      </a:endParaRPr>
                    </a:p>
                  </a:txBody>
                  <a:tcPr anchor="ctr">
                    <a:lnL w="19050" cap="flat" cmpd="sng" algn="ctr">
                      <a:solidFill>
                        <a:schemeClr val="accent3">
                          <a:lumMod val="75000"/>
                        </a:schemeClr>
                      </a:solidFill>
                      <a:prstDash val="solid"/>
                      <a:round/>
                      <a:headEnd type="none" w="med" len="med"/>
                      <a:tailEnd type="none" w="med" len="med"/>
                    </a:lnL>
                    <a:lnR w="19050" cap="flat" cmpd="sng" algn="ctr">
                      <a:solidFill>
                        <a:schemeClr val="accent3">
                          <a:lumMod val="75000"/>
                        </a:schemeClr>
                      </a:solidFill>
                      <a:prstDash val="solid"/>
                      <a:round/>
                      <a:headEnd type="none" w="med" len="med"/>
                      <a:tailEnd type="none" w="med" len="med"/>
                    </a:lnR>
                    <a:lnT w="19050" cap="flat" cmpd="sng" algn="ctr">
                      <a:solidFill>
                        <a:schemeClr val="accent3">
                          <a:lumMod val="75000"/>
                        </a:schemeClr>
                      </a:solidFill>
                      <a:prstDash val="solid"/>
                      <a:round/>
                      <a:headEnd type="none" w="med" len="med"/>
                      <a:tailEnd type="none" w="med" len="med"/>
                    </a:lnT>
                    <a:lnB w="19050" cap="flat" cmpd="sng" algn="ctr">
                      <a:solidFill>
                        <a:schemeClr val="accent3">
                          <a:lumMod val="75000"/>
                        </a:schemeClr>
                      </a:solidFill>
                      <a:prstDash val="solid"/>
                      <a:round/>
                      <a:headEnd type="none" w="med" len="med"/>
                      <a:tailEnd type="none" w="med" len="med"/>
                    </a:lnB>
                  </a:tcPr>
                </a:tc>
                <a:tc>
                  <a:txBody>
                    <a:bodyPr/>
                    <a:lstStyle/>
                    <a:p>
                      <a:pPr algn="ctr"/>
                      <a:r>
                        <a:rPr lang="en-US" sz="2000" dirty="0" smtClean="0">
                          <a:solidFill>
                            <a:schemeClr val="bg1"/>
                          </a:solidFill>
                        </a:rPr>
                        <a:t>Correlation</a:t>
                      </a:r>
                      <a:endParaRPr lang="en-US" sz="2000" dirty="0">
                        <a:solidFill>
                          <a:schemeClr val="bg1"/>
                        </a:solidFill>
                      </a:endParaRPr>
                    </a:p>
                  </a:txBody>
                  <a:tcPr anchor="ctr">
                    <a:lnL w="19050" cap="flat" cmpd="sng" algn="ctr">
                      <a:solidFill>
                        <a:schemeClr val="accent3">
                          <a:lumMod val="75000"/>
                        </a:schemeClr>
                      </a:solidFill>
                      <a:prstDash val="solid"/>
                      <a:round/>
                      <a:headEnd type="none" w="med" len="med"/>
                      <a:tailEnd type="none" w="med" len="med"/>
                    </a:lnL>
                    <a:lnR w="19050" cap="flat" cmpd="sng" algn="ctr">
                      <a:solidFill>
                        <a:schemeClr val="accent3">
                          <a:lumMod val="75000"/>
                        </a:schemeClr>
                      </a:solidFill>
                      <a:prstDash val="solid"/>
                      <a:round/>
                      <a:headEnd type="none" w="med" len="med"/>
                      <a:tailEnd type="none" w="med" len="med"/>
                    </a:lnR>
                    <a:lnT w="19050" cap="flat" cmpd="sng" algn="ctr">
                      <a:solidFill>
                        <a:schemeClr val="accent3">
                          <a:lumMod val="75000"/>
                        </a:schemeClr>
                      </a:solidFill>
                      <a:prstDash val="solid"/>
                      <a:round/>
                      <a:headEnd type="none" w="med" len="med"/>
                      <a:tailEnd type="none" w="med" len="med"/>
                    </a:lnT>
                    <a:lnB w="19050" cap="flat" cmpd="sng" algn="ctr">
                      <a:solidFill>
                        <a:schemeClr val="accent3">
                          <a:lumMod val="75000"/>
                        </a:schemeClr>
                      </a:solidFill>
                      <a:prstDash val="solid"/>
                      <a:round/>
                      <a:headEnd type="none" w="med" len="med"/>
                      <a:tailEnd type="none" w="med" len="med"/>
                    </a:lnB>
                  </a:tcPr>
                </a:tc>
                <a:tc>
                  <a:txBody>
                    <a:bodyPr/>
                    <a:lstStyle/>
                    <a:p>
                      <a:pPr algn="ctr"/>
                      <a:r>
                        <a:rPr lang="en-US" sz="2000" dirty="0" smtClean="0">
                          <a:solidFill>
                            <a:schemeClr val="bg1"/>
                          </a:solidFill>
                        </a:rPr>
                        <a:t>Pattern</a:t>
                      </a:r>
                      <a:endParaRPr lang="en-US" sz="2000" dirty="0">
                        <a:solidFill>
                          <a:schemeClr val="bg1"/>
                        </a:solidFill>
                      </a:endParaRPr>
                    </a:p>
                  </a:txBody>
                  <a:tcPr anchor="ctr">
                    <a:lnL w="19050" cap="flat" cmpd="sng" algn="ctr">
                      <a:solidFill>
                        <a:schemeClr val="accent3">
                          <a:lumMod val="75000"/>
                        </a:schemeClr>
                      </a:solidFill>
                      <a:prstDash val="solid"/>
                      <a:round/>
                      <a:headEnd type="none" w="med" len="med"/>
                      <a:tailEnd type="none" w="med" len="med"/>
                    </a:lnL>
                    <a:lnR w="19050" cap="flat" cmpd="sng" algn="ctr">
                      <a:solidFill>
                        <a:schemeClr val="accent3">
                          <a:lumMod val="75000"/>
                        </a:schemeClr>
                      </a:solidFill>
                      <a:prstDash val="solid"/>
                      <a:round/>
                      <a:headEnd type="none" w="med" len="med"/>
                      <a:tailEnd type="none" w="med" len="med"/>
                    </a:lnR>
                    <a:lnT w="19050" cap="flat" cmpd="sng" algn="ctr">
                      <a:solidFill>
                        <a:schemeClr val="accent3">
                          <a:lumMod val="75000"/>
                        </a:schemeClr>
                      </a:solidFill>
                      <a:prstDash val="solid"/>
                      <a:round/>
                      <a:headEnd type="none" w="med" len="med"/>
                      <a:tailEnd type="none" w="med" len="med"/>
                    </a:lnT>
                    <a:lnB w="19050" cap="flat" cmpd="sng" algn="ctr">
                      <a:solidFill>
                        <a:schemeClr val="accent3">
                          <a:lumMod val="75000"/>
                        </a:schemeClr>
                      </a:solidFill>
                      <a:prstDash val="solid"/>
                      <a:round/>
                      <a:headEnd type="none" w="med" len="med"/>
                      <a:tailEnd type="none" w="med" len="med"/>
                    </a:lnB>
                  </a:tcPr>
                </a:tc>
              </a:tr>
              <a:tr h="900384">
                <a:tc>
                  <a:txBody>
                    <a:bodyPr/>
                    <a:lstStyle/>
                    <a:p>
                      <a:pPr algn="ctr"/>
                      <a:r>
                        <a:rPr lang="en-US" sz="2000" dirty="0" smtClean="0"/>
                        <a:t>Height</a:t>
                      </a:r>
                      <a:endParaRPr lang="en-US" sz="2000" dirty="0">
                        <a:solidFill>
                          <a:schemeClr val="tx1">
                            <a:lumMod val="95000"/>
                            <a:lumOff val="5000"/>
                          </a:schemeClr>
                        </a:solidFill>
                      </a:endParaRPr>
                    </a:p>
                  </a:txBody>
                  <a:tcPr anchor="ctr">
                    <a:lnL w="19050" cap="flat" cmpd="sng" algn="ctr">
                      <a:solidFill>
                        <a:schemeClr val="accent3">
                          <a:lumMod val="75000"/>
                        </a:schemeClr>
                      </a:solidFill>
                      <a:prstDash val="solid"/>
                      <a:round/>
                      <a:headEnd type="none" w="med" len="med"/>
                      <a:tailEnd type="none" w="med" len="med"/>
                    </a:lnL>
                    <a:lnR w="19050" cap="flat" cmpd="sng" algn="ctr">
                      <a:solidFill>
                        <a:schemeClr val="accent3">
                          <a:lumMod val="75000"/>
                        </a:schemeClr>
                      </a:solidFill>
                      <a:prstDash val="solid"/>
                      <a:round/>
                      <a:headEnd type="none" w="med" len="med"/>
                      <a:tailEnd type="none" w="med" len="med"/>
                    </a:lnR>
                    <a:lnT w="19050" cap="flat" cmpd="sng" algn="ctr">
                      <a:solidFill>
                        <a:schemeClr val="accent3">
                          <a:lumMod val="75000"/>
                        </a:schemeClr>
                      </a:solidFill>
                      <a:prstDash val="solid"/>
                      <a:round/>
                      <a:headEnd type="none" w="med" len="med"/>
                      <a:tailEnd type="none" w="med" len="med"/>
                    </a:lnT>
                    <a:lnB w="19050" cap="flat" cmpd="sng" algn="ctr">
                      <a:solidFill>
                        <a:schemeClr val="accent3">
                          <a:lumMod val="75000"/>
                        </a:schemeClr>
                      </a:solidFill>
                      <a:prstDash val="solid"/>
                      <a:round/>
                      <a:headEnd type="none" w="med" len="med"/>
                      <a:tailEnd type="none" w="med" len="med"/>
                    </a:lnB>
                    <a:solidFill>
                      <a:schemeClr val="bg1">
                        <a:lumMod val="85000"/>
                      </a:schemeClr>
                    </a:solidFill>
                  </a:tcPr>
                </a:tc>
                <a:tc>
                  <a:txBody>
                    <a:bodyPr/>
                    <a:lstStyle/>
                    <a:p>
                      <a:pPr algn="ctr"/>
                      <a:r>
                        <a:rPr lang="en-US" sz="2000" dirty="0" smtClean="0"/>
                        <a:t>Competitive ability,</a:t>
                      </a:r>
                      <a:r>
                        <a:rPr lang="en-US" sz="2000" baseline="0" dirty="0" smtClean="0"/>
                        <a:t> fecundity</a:t>
                      </a:r>
                      <a:endParaRPr lang="en-US" sz="2000" dirty="0">
                        <a:solidFill>
                          <a:schemeClr val="tx1">
                            <a:lumMod val="95000"/>
                            <a:lumOff val="5000"/>
                          </a:schemeClr>
                        </a:solidFill>
                      </a:endParaRPr>
                    </a:p>
                  </a:txBody>
                  <a:tcPr anchor="ctr">
                    <a:lnL w="19050" cap="flat" cmpd="sng" algn="ctr">
                      <a:solidFill>
                        <a:schemeClr val="accent3">
                          <a:lumMod val="75000"/>
                        </a:schemeClr>
                      </a:solidFill>
                      <a:prstDash val="solid"/>
                      <a:round/>
                      <a:headEnd type="none" w="med" len="med"/>
                      <a:tailEnd type="none" w="med" len="med"/>
                    </a:lnL>
                    <a:lnR w="19050" cap="flat" cmpd="sng" algn="ctr">
                      <a:solidFill>
                        <a:schemeClr val="accent3">
                          <a:lumMod val="75000"/>
                        </a:schemeClr>
                      </a:solidFill>
                      <a:prstDash val="solid"/>
                      <a:round/>
                      <a:headEnd type="none" w="med" len="med"/>
                      <a:tailEnd type="none" w="med" len="med"/>
                    </a:lnR>
                    <a:lnT w="19050" cap="flat" cmpd="sng" algn="ctr">
                      <a:solidFill>
                        <a:schemeClr val="accent3">
                          <a:lumMod val="75000"/>
                        </a:schemeClr>
                      </a:solidFill>
                      <a:prstDash val="solid"/>
                      <a:round/>
                      <a:headEnd type="none" w="med" len="med"/>
                      <a:tailEnd type="none" w="med" len="med"/>
                    </a:lnT>
                    <a:lnB w="19050" cap="flat" cmpd="sng" algn="ctr">
                      <a:solidFill>
                        <a:schemeClr val="accent3">
                          <a:lumMod val="75000"/>
                        </a:schemeClr>
                      </a:solidFill>
                      <a:prstDash val="solid"/>
                      <a:round/>
                      <a:headEnd type="none" w="med" len="med"/>
                      <a:tailEnd type="none" w="med" len="med"/>
                    </a:lnB>
                    <a:solidFill>
                      <a:schemeClr val="bg1">
                        <a:lumMod val="85000"/>
                      </a:schemeClr>
                    </a:solidFill>
                  </a:tcPr>
                </a:tc>
                <a:tc>
                  <a:txBody>
                    <a:bodyPr/>
                    <a:lstStyle/>
                    <a:p>
                      <a:pPr algn="ctr"/>
                      <a:r>
                        <a:rPr lang="en-US" sz="2000" dirty="0" smtClean="0">
                          <a:solidFill>
                            <a:schemeClr val="tx1">
                              <a:lumMod val="95000"/>
                              <a:lumOff val="5000"/>
                            </a:schemeClr>
                          </a:solidFill>
                        </a:rPr>
                        <a:t>Taller plants</a:t>
                      </a:r>
                      <a:r>
                        <a:rPr lang="en-US" sz="2000" baseline="0" dirty="0" smtClean="0">
                          <a:solidFill>
                            <a:schemeClr val="tx1">
                              <a:lumMod val="95000"/>
                              <a:lumOff val="5000"/>
                            </a:schemeClr>
                          </a:solidFill>
                        </a:rPr>
                        <a:t> in productive habitats</a:t>
                      </a:r>
                      <a:endParaRPr lang="en-US" sz="2000" dirty="0">
                        <a:solidFill>
                          <a:schemeClr val="tx1">
                            <a:lumMod val="95000"/>
                            <a:lumOff val="5000"/>
                          </a:schemeClr>
                        </a:solidFill>
                      </a:endParaRPr>
                    </a:p>
                  </a:txBody>
                  <a:tcPr anchor="ctr">
                    <a:lnL w="19050" cap="flat" cmpd="sng" algn="ctr">
                      <a:solidFill>
                        <a:schemeClr val="accent3">
                          <a:lumMod val="75000"/>
                        </a:schemeClr>
                      </a:solidFill>
                      <a:prstDash val="solid"/>
                      <a:round/>
                      <a:headEnd type="none" w="med" len="med"/>
                      <a:tailEnd type="none" w="med" len="med"/>
                    </a:lnL>
                    <a:lnR w="19050" cap="flat" cmpd="sng" algn="ctr">
                      <a:solidFill>
                        <a:schemeClr val="accent3">
                          <a:lumMod val="75000"/>
                        </a:schemeClr>
                      </a:solidFill>
                      <a:prstDash val="solid"/>
                      <a:round/>
                      <a:headEnd type="none" w="med" len="med"/>
                      <a:tailEnd type="none" w="med" len="med"/>
                    </a:lnR>
                    <a:lnT w="19050" cap="flat" cmpd="sng" algn="ctr">
                      <a:solidFill>
                        <a:schemeClr val="accent3">
                          <a:lumMod val="75000"/>
                        </a:schemeClr>
                      </a:solidFill>
                      <a:prstDash val="solid"/>
                      <a:round/>
                      <a:headEnd type="none" w="med" len="med"/>
                      <a:tailEnd type="none" w="med" len="med"/>
                    </a:lnT>
                    <a:lnB w="19050" cap="flat" cmpd="sng" algn="ctr">
                      <a:solidFill>
                        <a:schemeClr val="accent3">
                          <a:lumMod val="75000"/>
                        </a:schemeClr>
                      </a:solidFill>
                      <a:prstDash val="solid"/>
                      <a:round/>
                      <a:headEnd type="none" w="med" len="med"/>
                      <a:tailEnd type="none" w="med" len="med"/>
                    </a:lnB>
                    <a:solidFill>
                      <a:schemeClr val="bg1">
                        <a:lumMod val="85000"/>
                      </a:schemeClr>
                    </a:solidFill>
                  </a:tcPr>
                </a:tc>
              </a:tr>
              <a:tr h="990600">
                <a:tc>
                  <a:txBody>
                    <a:bodyPr/>
                    <a:lstStyle/>
                    <a:p>
                      <a:pPr algn="ctr"/>
                      <a:r>
                        <a:rPr lang="en-US" sz="2000" dirty="0" smtClean="0"/>
                        <a:t>Specific leaf area (SLA)</a:t>
                      </a:r>
                      <a:endParaRPr lang="en-US" sz="2000" dirty="0">
                        <a:solidFill>
                          <a:schemeClr val="tx1">
                            <a:lumMod val="95000"/>
                            <a:lumOff val="5000"/>
                          </a:schemeClr>
                        </a:solidFill>
                      </a:endParaRPr>
                    </a:p>
                  </a:txBody>
                  <a:tcPr anchor="ctr">
                    <a:lnL w="19050" cap="flat" cmpd="sng" algn="ctr">
                      <a:solidFill>
                        <a:schemeClr val="accent3">
                          <a:lumMod val="75000"/>
                        </a:schemeClr>
                      </a:solidFill>
                      <a:prstDash val="solid"/>
                      <a:round/>
                      <a:headEnd type="none" w="med" len="med"/>
                      <a:tailEnd type="none" w="med" len="med"/>
                    </a:lnL>
                    <a:lnR w="19050" cap="flat" cmpd="sng" algn="ctr">
                      <a:solidFill>
                        <a:schemeClr val="accent3">
                          <a:lumMod val="75000"/>
                        </a:schemeClr>
                      </a:solidFill>
                      <a:prstDash val="solid"/>
                      <a:round/>
                      <a:headEnd type="none" w="med" len="med"/>
                      <a:tailEnd type="none" w="med" len="med"/>
                    </a:lnR>
                    <a:lnT w="19050" cap="flat" cmpd="sng" algn="ctr">
                      <a:solidFill>
                        <a:schemeClr val="accent3">
                          <a:lumMod val="75000"/>
                        </a:schemeClr>
                      </a:solidFill>
                      <a:prstDash val="solid"/>
                      <a:round/>
                      <a:headEnd type="none" w="med" len="med"/>
                      <a:tailEnd type="none" w="med" len="med"/>
                    </a:lnT>
                    <a:lnB w="19050" cap="flat" cmpd="sng" algn="ctr">
                      <a:solidFill>
                        <a:schemeClr val="accent3">
                          <a:lumMod val="75000"/>
                        </a:schemeClr>
                      </a:solidFill>
                      <a:prstDash val="solid"/>
                      <a:round/>
                      <a:headEnd type="none" w="med" len="med"/>
                      <a:tailEnd type="none" w="med" len="med"/>
                    </a:lnB>
                    <a:solidFill>
                      <a:schemeClr val="bg1">
                        <a:lumMod val="85000"/>
                      </a:schemeClr>
                    </a:solidFill>
                  </a:tcPr>
                </a:tc>
                <a:tc>
                  <a:txBody>
                    <a:bodyPr/>
                    <a:lstStyle/>
                    <a:p>
                      <a:pPr algn="ctr"/>
                      <a:r>
                        <a:rPr lang="en-US" sz="2000" dirty="0" smtClean="0"/>
                        <a:t>Potential growth rate, photosynthesis, leaf longevity</a:t>
                      </a:r>
                      <a:endParaRPr lang="en-US" sz="2000" dirty="0">
                        <a:solidFill>
                          <a:schemeClr val="tx1">
                            <a:lumMod val="95000"/>
                            <a:lumOff val="5000"/>
                          </a:schemeClr>
                        </a:solidFill>
                      </a:endParaRPr>
                    </a:p>
                  </a:txBody>
                  <a:tcPr anchor="ctr">
                    <a:lnL w="19050" cap="flat" cmpd="sng" algn="ctr">
                      <a:solidFill>
                        <a:schemeClr val="accent3">
                          <a:lumMod val="75000"/>
                        </a:schemeClr>
                      </a:solidFill>
                      <a:prstDash val="solid"/>
                      <a:round/>
                      <a:headEnd type="none" w="med" len="med"/>
                      <a:tailEnd type="none" w="med" len="med"/>
                    </a:lnL>
                    <a:lnR w="19050" cap="flat" cmpd="sng" algn="ctr">
                      <a:solidFill>
                        <a:schemeClr val="accent3">
                          <a:lumMod val="75000"/>
                        </a:schemeClr>
                      </a:solidFill>
                      <a:prstDash val="solid"/>
                      <a:round/>
                      <a:headEnd type="none" w="med" len="med"/>
                      <a:tailEnd type="none" w="med" len="med"/>
                    </a:lnR>
                    <a:lnT w="19050" cap="flat" cmpd="sng" algn="ctr">
                      <a:solidFill>
                        <a:schemeClr val="accent3">
                          <a:lumMod val="75000"/>
                        </a:schemeClr>
                      </a:solidFill>
                      <a:prstDash val="solid"/>
                      <a:round/>
                      <a:headEnd type="none" w="med" len="med"/>
                      <a:tailEnd type="none" w="med" len="med"/>
                    </a:lnT>
                    <a:lnB w="19050" cap="flat" cmpd="sng" algn="ctr">
                      <a:solidFill>
                        <a:schemeClr val="accent3">
                          <a:lumMod val="75000"/>
                        </a:schemeClr>
                      </a:solidFill>
                      <a:prstDash val="solid"/>
                      <a:round/>
                      <a:headEnd type="none" w="med" len="med"/>
                      <a:tailEnd type="none" w="med" len="med"/>
                    </a:lnB>
                    <a:solidFill>
                      <a:schemeClr val="bg1">
                        <a:lumMod val="85000"/>
                      </a:schemeClr>
                    </a:solidFill>
                  </a:tcPr>
                </a:tc>
                <a:tc>
                  <a:txBody>
                    <a:bodyPr/>
                    <a:lstStyle/>
                    <a:p>
                      <a:pPr algn="ctr"/>
                      <a:r>
                        <a:rPr lang="en-US" sz="2000" dirty="0" smtClean="0">
                          <a:solidFill>
                            <a:schemeClr val="tx1">
                              <a:lumMod val="95000"/>
                              <a:lumOff val="5000"/>
                            </a:schemeClr>
                          </a:solidFill>
                        </a:rPr>
                        <a:t>Low</a:t>
                      </a:r>
                      <a:r>
                        <a:rPr lang="en-US" sz="2000" baseline="0" dirty="0" smtClean="0">
                          <a:solidFill>
                            <a:schemeClr val="tx1">
                              <a:lumMod val="95000"/>
                              <a:lumOff val="5000"/>
                            </a:schemeClr>
                          </a:solidFill>
                        </a:rPr>
                        <a:t> SLA in low resource habitats</a:t>
                      </a:r>
                      <a:endParaRPr lang="en-US" sz="2000" dirty="0">
                        <a:solidFill>
                          <a:schemeClr val="tx1">
                            <a:lumMod val="95000"/>
                            <a:lumOff val="5000"/>
                          </a:schemeClr>
                        </a:solidFill>
                      </a:endParaRPr>
                    </a:p>
                  </a:txBody>
                  <a:tcPr anchor="ctr">
                    <a:lnL w="19050" cap="flat" cmpd="sng" algn="ctr">
                      <a:solidFill>
                        <a:schemeClr val="accent3">
                          <a:lumMod val="75000"/>
                        </a:schemeClr>
                      </a:solidFill>
                      <a:prstDash val="solid"/>
                      <a:round/>
                      <a:headEnd type="none" w="med" len="med"/>
                      <a:tailEnd type="none" w="med" len="med"/>
                    </a:lnL>
                    <a:lnR w="19050" cap="flat" cmpd="sng" algn="ctr">
                      <a:solidFill>
                        <a:schemeClr val="accent3">
                          <a:lumMod val="75000"/>
                        </a:schemeClr>
                      </a:solidFill>
                      <a:prstDash val="solid"/>
                      <a:round/>
                      <a:headEnd type="none" w="med" len="med"/>
                      <a:tailEnd type="none" w="med" len="med"/>
                    </a:lnR>
                    <a:lnT w="19050" cap="flat" cmpd="sng" algn="ctr">
                      <a:solidFill>
                        <a:schemeClr val="accent3">
                          <a:lumMod val="75000"/>
                        </a:schemeClr>
                      </a:solidFill>
                      <a:prstDash val="solid"/>
                      <a:round/>
                      <a:headEnd type="none" w="med" len="med"/>
                      <a:tailEnd type="none" w="med" len="med"/>
                    </a:lnT>
                    <a:lnB w="19050" cap="flat" cmpd="sng" algn="ctr">
                      <a:solidFill>
                        <a:schemeClr val="accent3">
                          <a:lumMod val="75000"/>
                        </a:schemeClr>
                      </a:solidFill>
                      <a:prstDash val="solid"/>
                      <a:round/>
                      <a:headEnd type="none" w="med" len="med"/>
                      <a:tailEnd type="none" w="med" len="med"/>
                    </a:lnB>
                    <a:solidFill>
                      <a:schemeClr val="bg1">
                        <a:lumMod val="85000"/>
                      </a:schemeClr>
                    </a:solidFill>
                  </a:tcPr>
                </a:tc>
              </a:tr>
              <a:tr h="764215">
                <a:tc>
                  <a:txBody>
                    <a:bodyPr/>
                    <a:lstStyle/>
                    <a:p>
                      <a:pPr algn="ctr"/>
                      <a:r>
                        <a:rPr lang="en-US" sz="2000" dirty="0" smtClean="0">
                          <a:solidFill>
                            <a:schemeClr val="tx1">
                              <a:lumMod val="95000"/>
                              <a:lumOff val="5000"/>
                            </a:schemeClr>
                          </a:solidFill>
                        </a:rPr>
                        <a:t>Leaf area</a:t>
                      </a:r>
                      <a:endParaRPr lang="en-US" sz="2000" dirty="0">
                        <a:solidFill>
                          <a:schemeClr val="tx1">
                            <a:lumMod val="95000"/>
                            <a:lumOff val="5000"/>
                          </a:schemeClr>
                        </a:solidFill>
                      </a:endParaRPr>
                    </a:p>
                  </a:txBody>
                  <a:tcPr anchor="ctr">
                    <a:lnL w="19050" cap="flat" cmpd="sng" algn="ctr">
                      <a:solidFill>
                        <a:schemeClr val="accent3">
                          <a:lumMod val="75000"/>
                        </a:schemeClr>
                      </a:solidFill>
                      <a:prstDash val="solid"/>
                      <a:round/>
                      <a:headEnd type="none" w="med" len="med"/>
                      <a:tailEnd type="none" w="med" len="med"/>
                    </a:lnL>
                    <a:lnR w="19050" cap="flat" cmpd="sng" algn="ctr">
                      <a:solidFill>
                        <a:schemeClr val="accent3">
                          <a:lumMod val="75000"/>
                        </a:schemeClr>
                      </a:solidFill>
                      <a:prstDash val="solid"/>
                      <a:round/>
                      <a:headEnd type="none" w="med" len="med"/>
                      <a:tailEnd type="none" w="med" len="med"/>
                    </a:lnR>
                    <a:lnT w="19050" cap="flat" cmpd="sng" algn="ctr">
                      <a:solidFill>
                        <a:schemeClr val="accent3">
                          <a:lumMod val="75000"/>
                        </a:schemeClr>
                      </a:solidFill>
                      <a:prstDash val="solid"/>
                      <a:round/>
                      <a:headEnd type="none" w="med" len="med"/>
                      <a:tailEnd type="none" w="med" len="med"/>
                    </a:lnT>
                    <a:lnB w="19050" cap="flat" cmpd="sng" algn="ctr">
                      <a:solidFill>
                        <a:schemeClr val="accent3">
                          <a:lumMod val="75000"/>
                        </a:schemeClr>
                      </a:solidFill>
                      <a:prstDash val="solid"/>
                      <a:round/>
                      <a:headEnd type="none" w="med" len="med"/>
                      <a:tailEnd type="none" w="med" len="med"/>
                    </a:lnB>
                    <a:solidFill>
                      <a:schemeClr val="bg1">
                        <a:lumMod val="85000"/>
                      </a:schemeClr>
                    </a:solidFill>
                  </a:tcPr>
                </a:tc>
                <a:tc>
                  <a:txBody>
                    <a:bodyPr/>
                    <a:lstStyle/>
                    <a:p>
                      <a:pPr algn="ctr"/>
                      <a:r>
                        <a:rPr lang="en-US" sz="2000" dirty="0" smtClean="0">
                          <a:solidFill>
                            <a:schemeClr val="tx1">
                              <a:lumMod val="95000"/>
                              <a:lumOff val="5000"/>
                            </a:schemeClr>
                          </a:solidFill>
                        </a:rPr>
                        <a:t>Leaf</a:t>
                      </a:r>
                      <a:r>
                        <a:rPr lang="en-US" sz="2000" baseline="0" dirty="0" smtClean="0">
                          <a:solidFill>
                            <a:schemeClr val="tx1">
                              <a:lumMod val="95000"/>
                              <a:lumOff val="5000"/>
                            </a:schemeClr>
                          </a:solidFill>
                        </a:rPr>
                        <a:t> energy, water balance</a:t>
                      </a:r>
                      <a:endParaRPr lang="en-US" sz="2000" dirty="0">
                        <a:solidFill>
                          <a:schemeClr val="tx1">
                            <a:lumMod val="95000"/>
                            <a:lumOff val="5000"/>
                          </a:schemeClr>
                        </a:solidFill>
                      </a:endParaRPr>
                    </a:p>
                  </a:txBody>
                  <a:tcPr anchor="ctr">
                    <a:lnL w="19050" cap="flat" cmpd="sng" algn="ctr">
                      <a:solidFill>
                        <a:schemeClr val="accent3">
                          <a:lumMod val="75000"/>
                        </a:schemeClr>
                      </a:solidFill>
                      <a:prstDash val="solid"/>
                      <a:round/>
                      <a:headEnd type="none" w="med" len="med"/>
                      <a:tailEnd type="none" w="med" len="med"/>
                    </a:lnL>
                    <a:lnR w="19050" cap="flat" cmpd="sng" algn="ctr">
                      <a:solidFill>
                        <a:schemeClr val="accent3">
                          <a:lumMod val="75000"/>
                        </a:schemeClr>
                      </a:solidFill>
                      <a:prstDash val="solid"/>
                      <a:round/>
                      <a:headEnd type="none" w="med" len="med"/>
                      <a:tailEnd type="none" w="med" len="med"/>
                    </a:lnR>
                    <a:lnT w="19050" cap="flat" cmpd="sng" algn="ctr">
                      <a:solidFill>
                        <a:schemeClr val="accent3">
                          <a:lumMod val="75000"/>
                        </a:schemeClr>
                      </a:solidFill>
                      <a:prstDash val="solid"/>
                      <a:round/>
                      <a:headEnd type="none" w="med" len="med"/>
                      <a:tailEnd type="none" w="med" len="med"/>
                    </a:lnT>
                    <a:lnB w="19050" cap="flat" cmpd="sng" algn="ctr">
                      <a:solidFill>
                        <a:schemeClr val="accent3">
                          <a:lumMod val="75000"/>
                        </a:schemeClr>
                      </a:solidFill>
                      <a:prstDash val="solid"/>
                      <a:round/>
                      <a:headEnd type="none" w="med" len="med"/>
                      <a:tailEnd type="none" w="med" len="med"/>
                    </a:lnB>
                    <a:solidFill>
                      <a:schemeClr val="bg1">
                        <a:lumMod val="85000"/>
                      </a:schemeClr>
                    </a:solidFill>
                  </a:tcPr>
                </a:tc>
                <a:tc>
                  <a:txBody>
                    <a:bodyPr/>
                    <a:lstStyle/>
                    <a:p>
                      <a:pPr algn="ctr"/>
                      <a:r>
                        <a:rPr lang="en-US" sz="2000" dirty="0" smtClean="0">
                          <a:solidFill>
                            <a:schemeClr val="tx1">
                              <a:lumMod val="95000"/>
                              <a:lumOff val="5000"/>
                            </a:schemeClr>
                          </a:solidFill>
                        </a:rPr>
                        <a:t>Small</a:t>
                      </a:r>
                      <a:r>
                        <a:rPr lang="en-US" sz="2000" baseline="0" dirty="0" smtClean="0">
                          <a:solidFill>
                            <a:schemeClr val="tx1">
                              <a:lumMod val="95000"/>
                              <a:lumOff val="5000"/>
                            </a:schemeClr>
                          </a:solidFill>
                        </a:rPr>
                        <a:t> leaves in low resource habitats</a:t>
                      </a:r>
                      <a:endParaRPr lang="en-US" sz="2000" dirty="0">
                        <a:solidFill>
                          <a:schemeClr val="tx1">
                            <a:lumMod val="95000"/>
                            <a:lumOff val="5000"/>
                          </a:schemeClr>
                        </a:solidFill>
                      </a:endParaRPr>
                    </a:p>
                  </a:txBody>
                  <a:tcPr anchor="ctr">
                    <a:lnL w="19050" cap="flat" cmpd="sng" algn="ctr">
                      <a:solidFill>
                        <a:schemeClr val="accent3">
                          <a:lumMod val="75000"/>
                        </a:schemeClr>
                      </a:solidFill>
                      <a:prstDash val="solid"/>
                      <a:round/>
                      <a:headEnd type="none" w="med" len="med"/>
                      <a:tailEnd type="none" w="med" len="med"/>
                    </a:lnL>
                    <a:lnR w="19050" cap="flat" cmpd="sng" algn="ctr">
                      <a:solidFill>
                        <a:schemeClr val="accent3">
                          <a:lumMod val="75000"/>
                        </a:schemeClr>
                      </a:solidFill>
                      <a:prstDash val="solid"/>
                      <a:round/>
                      <a:headEnd type="none" w="med" len="med"/>
                      <a:tailEnd type="none" w="med" len="med"/>
                    </a:lnR>
                    <a:lnT w="19050" cap="flat" cmpd="sng" algn="ctr">
                      <a:solidFill>
                        <a:schemeClr val="accent3">
                          <a:lumMod val="75000"/>
                        </a:schemeClr>
                      </a:solidFill>
                      <a:prstDash val="solid"/>
                      <a:round/>
                      <a:headEnd type="none" w="med" len="med"/>
                      <a:tailEnd type="none" w="med" len="med"/>
                    </a:lnT>
                    <a:lnB w="19050" cap="flat" cmpd="sng" algn="ctr">
                      <a:solidFill>
                        <a:schemeClr val="accent3">
                          <a:lumMod val="75000"/>
                        </a:schemeClr>
                      </a:solidFill>
                      <a:prstDash val="solid"/>
                      <a:round/>
                      <a:headEnd type="none" w="med" len="med"/>
                      <a:tailEnd type="none" w="med" len="med"/>
                    </a:lnB>
                    <a:solidFill>
                      <a:schemeClr val="bg1">
                        <a:lumMod val="85000"/>
                      </a:schemeClr>
                    </a:solidFill>
                  </a:tcPr>
                </a:tc>
              </a:tr>
              <a:tr h="764215">
                <a:tc>
                  <a:txBody>
                    <a:bodyPr/>
                    <a:lstStyle/>
                    <a:p>
                      <a:pPr algn="ctr"/>
                      <a:r>
                        <a:rPr lang="en-US" sz="2000" dirty="0" smtClean="0">
                          <a:solidFill>
                            <a:schemeClr val="tx1">
                              <a:lumMod val="95000"/>
                              <a:lumOff val="5000"/>
                            </a:schemeClr>
                          </a:solidFill>
                        </a:rPr>
                        <a:t>Leaf</a:t>
                      </a:r>
                      <a:r>
                        <a:rPr lang="en-US" sz="2000" baseline="0" dirty="0" smtClean="0">
                          <a:solidFill>
                            <a:schemeClr val="tx1">
                              <a:lumMod val="95000"/>
                              <a:lumOff val="5000"/>
                            </a:schemeClr>
                          </a:solidFill>
                        </a:rPr>
                        <a:t> water content (LWC)</a:t>
                      </a:r>
                      <a:endParaRPr lang="en-US" sz="2000" dirty="0">
                        <a:solidFill>
                          <a:schemeClr val="tx1">
                            <a:lumMod val="95000"/>
                            <a:lumOff val="5000"/>
                          </a:schemeClr>
                        </a:solidFill>
                      </a:endParaRPr>
                    </a:p>
                  </a:txBody>
                  <a:tcPr anchor="ctr">
                    <a:lnL w="19050" cap="flat" cmpd="sng" algn="ctr">
                      <a:solidFill>
                        <a:schemeClr val="accent3">
                          <a:lumMod val="75000"/>
                        </a:schemeClr>
                      </a:solidFill>
                      <a:prstDash val="solid"/>
                      <a:round/>
                      <a:headEnd type="none" w="med" len="med"/>
                      <a:tailEnd type="none" w="med" len="med"/>
                    </a:lnL>
                    <a:lnR w="19050" cap="flat" cmpd="sng" algn="ctr">
                      <a:solidFill>
                        <a:schemeClr val="accent3">
                          <a:lumMod val="75000"/>
                        </a:schemeClr>
                      </a:solidFill>
                      <a:prstDash val="solid"/>
                      <a:round/>
                      <a:headEnd type="none" w="med" len="med"/>
                      <a:tailEnd type="none" w="med" len="med"/>
                    </a:lnR>
                    <a:lnT w="19050" cap="flat" cmpd="sng" algn="ctr">
                      <a:solidFill>
                        <a:schemeClr val="accent3">
                          <a:lumMod val="75000"/>
                        </a:schemeClr>
                      </a:solidFill>
                      <a:prstDash val="solid"/>
                      <a:round/>
                      <a:headEnd type="none" w="med" len="med"/>
                      <a:tailEnd type="none" w="med" len="med"/>
                    </a:lnT>
                    <a:lnB w="19050" cap="flat" cmpd="sng" algn="ctr">
                      <a:solidFill>
                        <a:schemeClr val="accent3">
                          <a:lumMod val="75000"/>
                        </a:schemeClr>
                      </a:solidFill>
                      <a:prstDash val="solid"/>
                      <a:round/>
                      <a:headEnd type="none" w="med" len="med"/>
                      <a:tailEnd type="none" w="med" len="med"/>
                    </a:lnB>
                    <a:solidFill>
                      <a:schemeClr val="bg1">
                        <a:lumMod val="85000"/>
                      </a:schemeClr>
                    </a:solidFill>
                  </a:tcPr>
                </a:tc>
                <a:tc>
                  <a:txBody>
                    <a:bodyPr/>
                    <a:lstStyle/>
                    <a:p>
                      <a:pPr algn="ctr"/>
                      <a:r>
                        <a:rPr lang="en-US" sz="2000" dirty="0" smtClean="0">
                          <a:solidFill>
                            <a:schemeClr val="tx1">
                              <a:lumMod val="95000"/>
                              <a:lumOff val="5000"/>
                            </a:schemeClr>
                          </a:solidFill>
                        </a:rPr>
                        <a:t>Water balance</a:t>
                      </a:r>
                      <a:endParaRPr lang="en-US" sz="2000" dirty="0">
                        <a:solidFill>
                          <a:schemeClr val="tx1">
                            <a:lumMod val="95000"/>
                            <a:lumOff val="5000"/>
                          </a:schemeClr>
                        </a:solidFill>
                      </a:endParaRPr>
                    </a:p>
                  </a:txBody>
                  <a:tcPr anchor="ctr">
                    <a:lnL w="19050" cap="flat" cmpd="sng" algn="ctr">
                      <a:solidFill>
                        <a:schemeClr val="accent3">
                          <a:lumMod val="75000"/>
                        </a:schemeClr>
                      </a:solidFill>
                      <a:prstDash val="solid"/>
                      <a:round/>
                      <a:headEnd type="none" w="med" len="med"/>
                      <a:tailEnd type="none" w="med" len="med"/>
                    </a:lnL>
                    <a:lnR w="19050" cap="flat" cmpd="sng" algn="ctr">
                      <a:solidFill>
                        <a:schemeClr val="accent3">
                          <a:lumMod val="75000"/>
                        </a:schemeClr>
                      </a:solidFill>
                      <a:prstDash val="solid"/>
                      <a:round/>
                      <a:headEnd type="none" w="med" len="med"/>
                      <a:tailEnd type="none" w="med" len="med"/>
                    </a:lnR>
                    <a:lnT w="19050" cap="flat" cmpd="sng" algn="ctr">
                      <a:solidFill>
                        <a:schemeClr val="accent3">
                          <a:lumMod val="75000"/>
                        </a:schemeClr>
                      </a:solidFill>
                      <a:prstDash val="solid"/>
                      <a:round/>
                      <a:headEnd type="none" w="med" len="med"/>
                      <a:tailEnd type="none" w="med" len="med"/>
                    </a:lnT>
                    <a:lnB w="19050" cap="flat" cmpd="sng" algn="ctr">
                      <a:solidFill>
                        <a:schemeClr val="accent3">
                          <a:lumMod val="75000"/>
                        </a:schemeClr>
                      </a:solidFill>
                      <a:prstDash val="solid"/>
                      <a:round/>
                      <a:headEnd type="none" w="med" len="med"/>
                      <a:tailEnd type="none" w="med" len="med"/>
                    </a:lnB>
                    <a:solidFill>
                      <a:schemeClr val="bg1">
                        <a:lumMod val="85000"/>
                      </a:schemeClr>
                    </a:solidFill>
                  </a:tcPr>
                </a:tc>
                <a:tc>
                  <a:txBody>
                    <a:bodyPr/>
                    <a:lstStyle/>
                    <a:p>
                      <a:pPr algn="ctr"/>
                      <a:r>
                        <a:rPr lang="en-US" sz="2000" dirty="0" smtClean="0">
                          <a:solidFill>
                            <a:schemeClr val="tx1">
                              <a:lumMod val="95000"/>
                              <a:lumOff val="5000"/>
                            </a:schemeClr>
                          </a:solidFill>
                        </a:rPr>
                        <a:t>Low LWC in arid habitats</a:t>
                      </a:r>
                      <a:endParaRPr lang="en-US" sz="2000" dirty="0">
                        <a:solidFill>
                          <a:schemeClr val="tx1">
                            <a:lumMod val="95000"/>
                            <a:lumOff val="5000"/>
                          </a:schemeClr>
                        </a:solidFill>
                      </a:endParaRPr>
                    </a:p>
                  </a:txBody>
                  <a:tcPr anchor="ctr">
                    <a:lnL w="19050" cap="flat" cmpd="sng" algn="ctr">
                      <a:solidFill>
                        <a:schemeClr val="accent3">
                          <a:lumMod val="75000"/>
                        </a:schemeClr>
                      </a:solidFill>
                      <a:prstDash val="solid"/>
                      <a:round/>
                      <a:headEnd type="none" w="med" len="med"/>
                      <a:tailEnd type="none" w="med" len="med"/>
                    </a:lnL>
                    <a:lnR w="19050" cap="flat" cmpd="sng" algn="ctr">
                      <a:solidFill>
                        <a:schemeClr val="accent3">
                          <a:lumMod val="75000"/>
                        </a:schemeClr>
                      </a:solidFill>
                      <a:prstDash val="solid"/>
                      <a:round/>
                      <a:headEnd type="none" w="med" len="med"/>
                      <a:tailEnd type="none" w="med" len="med"/>
                    </a:lnR>
                    <a:lnT w="19050" cap="flat" cmpd="sng" algn="ctr">
                      <a:solidFill>
                        <a:schemeClr val="accent3">
                          <a:lumMod val="75000"/>
                        </a:schemeClr>
                      </a:solidFill>
                      <a:prstDash val="solid"/>
                      <a:round/>
                      <a:headEnd type="none" w="med" len="med"/>
                      <a:tailEnd type="none" w="med" len="med"/>
                    </a:lnT>
                    <a:lnB w="19050" cap="flat" cmpd="sng" algn="ctr">
                      <a:solidFill>
                        <a:schemeClr val="accent3">
                          <a:lumMod val="75000"/>
                        </a:schemeClr>
                      </a:solidFill>
                      <a:prstDash val="solid"/>
                      <a:round/>
                      <a:headEnd type="none" w="med" len="med"/>
                      <a:tailEnd type="none" w="med" len="med"/>
                    </a:lnB>
                    <a:solidFill>
                      <a:schemeClr val="bg1">
                        <a:lumMod val="85000"/>
                      </a:schemeClr>
                    </a:solidFill>
                  </a:tcPr>
                </a:tc>
              </a:tr>
              <a:tr h="764215">
                <a:tc>
                  <a:txBody>
                    <a:bodyPr/>
                    <a:lstStyle/>
                    <a:p>
                      <a:pPr algn="ctr"/>
                      <a:r>
                        <a:rPr lang="en-US" sz="2000" dirty="0" smtClean="0">
                          <a:solidFill>
                            <a:schemeClr val="tx1">
                              <a:lumMod val="95000"/>
                              <a:lumOff val="5000"/>
                            </a:schemeClr>
                          </a:solidFill>
                        </a:rPr>
                        <a:t>C:N</a:t>
                      </a:r>
                      <a:endParaRPr lang="en-US" sz="2000" dirty="0">
                        <a:solidFill>
                          <a:schemeClr val="tx1">
                            <a:lumMod val="95000"/>
                            <a:lumOff val="5000"/>
                          </a:schemeClr>
                        </a:solidFill>
                      </a:endParaRPr>
                    </a:p>
                  </a:txBody>
                  <a:tcPr anchor="ctr">
                    <a:lnL w="19050" cap="flat" cmpd="sng" algn="ctr">
                      <a:solidFill>
                        <a:schemeClr val="accent3">
                          <a:lumMod val="75000"/>
                        </a:schemeClr>
                      </a:solidFill>
                      <a:prstDash val="solid"/>
                      <a:round/>
                      <a:headEnd type="none" w="med" len="med"/>
                      <a:tailEnd type="none" w="med" len="med"/>
                    </a:lnL>
                    <a:lnR w="19050" cap="flat" cmpd="sng" algn="ctr">
                      <a:solidFill>
                        <a:schemeClr val="accent3">
                          <a:lumMod val="75000"/>
                        </a:schemeClr>
                      </a:solidFill>
                      <a:prstDash val="solid"/>
                      <a:round/>
                      <a:headEnd type="none" w="med" len="med"/>
                      <a:tailEnd type="none" w="med" len="med"/>
                    </a:lnR>
                    <a:lnT w="19050" cap="flat" cmpd="sng" algn="ctr">
                      <a:solidFill>
                        <a:schemeClr val="accent3">
                          <a:lumMod val="75000"/>
                        </a:schemeClr>
                      </a:solidFill>
                      <a:prstDash val="solid"/>
                      <a:round/>
                      <a:headEnd type="none" w="med" len="med"/>
                      <a:tailEnd type="none" w="med" len="med"/>
                    </a:lnT>
                    <a:lnB w="19050" cap="flat" cmpd="sng" algn="ctr">
                      <a:solidFill>
                        <a:schemeClr val="accent3">
                          <a:lumMod val="75000"/>
                        </a:schemeClr>
                      </a:solidFill>
                      <a:prstDash val="solid"/>
                      <a:round/>
                      <a:headEnd type="none" w="med" len="med"/>
                      <a:tailEnd type="none" w="med" len="med"/>
                    </a:lnB>
                    <a:solidFill>
                      <a:schemeClr val="bg1">
                        <a:lumMod val="85000"/>
                      </a:schemeClr>
                    </a:solidFill>
                  </a:tcPr>
                </a:tc>
                <a:tc>
                  <a:txBody>
                    <a:bodyPr/>
                    <a:lstStyle/>
                    <a:p>
                      <a:pPr algn="ctr"/>
                      <a:r>
                        <a:rPr lang="en-US" sz="2000" dirty="0" smtClean="0">
                          <a:solidFill>
                            <a:schemeClr val="tx1">
                              <a:lumMod val="95000"/>
                              <a:lumOff val="5000"/>
                            </a:schemeClr>
                          </a:solidFill>
                        </a:rPr>
                        <a:t>Carbon:</a:t>
                      </a:r>
                      <a:r>
                        <a:rPr lang="en-US" sz="2000" baseline="0" dirty="0" smtClean="0">
                          <a:solidFill>
                            <a:schemeClr val="tx1">
                              <a:lumMod val="95000"/>
                              <a:lumOff val="5000"/>
                            </a:schemeClr>
                          </a:solidFill>
                        </a:rPr>
                        <a:t> leaf longevity</a:t>
                      </a:r>
                    </a:p>
                    <a:p>
                      <a:pPr algn="ctr"/>
                      <a:r>
                        <a:rPr lang="en-US" sz="2000" baseline="0" dirty="0" smtClean="0">
                          <a:solidFill>
                            <a:schemeClr val="tx1">
                              <a:lumMod val="95000"/>
                              <a:lumOff val="5000"/>
                            </a:schemeClr>
                          </a:solidFill>
                        </a:rPr>
                        <a:t>Nitrogen: photosynthesis</a:t>
                      </a:r>
                      <a:endParaRPr lang="en-US" sz="2000" dirty="0">
                        <a:solidFill>
                          <a:schemeClr val="tx1">
                            <a:lumMod val="95000"/>
                            <a:lumOff val="5000"/>
                          </a:schemeClr>
                        </a:solidFill>
                      </a:endParaRPr>
                    </a:p>
                  </a:txBody>
                  <a:tcPr anchor="ctr">
                    <a:lnL w="19050" cap="flat" cmpd="sng" algn="ctr">
                      <a:solidFill>
                        <a:schemeClr val="accent3">
                          <a:lumMod val="75000"/>
                        </a:schemeClr>
                      </a:solidFill>
                      <a:prstDash val="solid"/>
                      <a:round/>
                      <a:headEnd type="none" w="med" len="med"/>
                      <a:tailEnd type="none" w="med" len="med"/>
                    </a:lnL>
                    <a:lnR w="19050" cap="flat" cmpd="sng" algn="ctr">
                      <a:solidFill>
                        <a:schemeClr val="accent3">
                          <a:lumMod val="75000"/>
                        </a:schemeClr>
                      </a:solidFill>
                      <a:prstDash val="solid"/>
                      <a:round/>
                      <a:headEnd type="none" w="med" len="med"/>
                      <a:tailEnd type="none" w="med" len="med"/>
                    </a:lnR>
                    <a:lnT w="19050" cap="flat" cmpd="sng" algn="ctr">
                      <a:solidFill>
                        <a:schemeClr val="accent3">
                          <a:lumMod val="75000"/>
                        </a:schemeClr>
                      </a:solidFill>
                      <a:prstDash val="solid"/>
                      <a:round/>
                      <a:headEnd type="none" w="med" len="med"/>
                      <a:tailEnd type="none" w="med" len="med"/>
                    </a:lnT>
                    <a:lnB w="19050" cap="flat" cmpd="sng" algn="ctr">
                      <a:solidFill>
                        <a:schemeClr val="accent3">
                          <a:lumMod val="75000"/>
                        </a:schemeClr>
                      </a:solidFill>
                      <a:prstDash val="solid"/>
                      <a:round/>
                      <a:headEnd type="none" w="med" len="med"/>
                      <a:tailEnd type="none" w="med" len="med"/>
                    </a:lnB>
                    <a:solidFill>
                      <a:schemeClr val="bg1">
                        <a:lumMod val="85000"/>
                      </a:schemeClr>
                    </a:solidFill>
                  </a:tcPr>
                </a:tc>
                <a:tc>
                  <a:txBody>
                    <a:bodyPr/>
                    <a:lstStyle/>
                    <a:p>
                      <a:pPr algn="ctr"/>
                      <a:r>
                        <a:rPr lang="en-US" sz="2000" dirty="0" smtClean="0">
                          <a:solidFill>
                            <a:schemeClr val="tx1">
                              <a:lumMod val="95000"/>
                              <a:lumOff val="5000"/>
                            </a:schemeClr>
                          </a:solidFill>
                        </a:rPr>
                        <a:t>High C:N in low resource</a:t>
                      </a:r>
                      <a:r>
                        <a:rPr lang="en-US" sz="2000" baseline="0" dirty="0" smtClean="0">
                          <a:solidFill>
                            <a:schemeClr val="tx1">
                              <a:lumMod val="95000"/>
                              <a:lumOff val="5000"/>
                            </a:schemeClr>
                          </a:solidFill>
                        </a:rPr>
                        <a:t> habitats</a:t>
                      </a:r>
                      <a:endParaRPr lang="en-US" sz="2000" dirty="0">
                        <a:solidFill>
                          <a:schemeClr val="tx1">
                            <a:lumMod val="95000"/>
                            <a:lumOff val="5000"/>
                          </a:schemeClr>
                        </a:solidFill>
                      </a:endParaRPr>
                    </a:p>
                  </a:txBody>
                  <a:tcPr anchor="ctr">
                    <a:lnL w="19050" cap="flat" cmpd="sng" algn="ctr">
                      <a:solidFill>
                        <a:schemeClr val="accent3">
                          <a:lumMod val="75000"/>
                        </a:schemeClr>
                      </a:solidFill>
                      <a:prstDash val="solid"/>
                      <a:round/>
                      <a:headEnd type="none" w="med" len="med"/>
                      <a:tailEnd type="none" w="med" len="med"/>
                    </a:lnL>
                    <a:lnR w="19050" cap="flat" cmpd="sng" algn="ctr">
                      <a:solidFill>
                        <a:schemeClr val="accent3">
                          <a:lumMod val="75000"/>
                        </a:schemeClr>
                      </a:solidFill>
                      <a:prstDash val="solid"/>
                      <a:round/>
                      <a:headEnd type="none" w="med" len="med"/>
                      <a:tailEnd type="none" w="med" len="med"/>
                    </a:lnR>
                    <a:lnT w="19050" cap="flat" cmpd="sng" algn="ctr">
                      <a:solidFill>
                        <a:schemeClr val="accent3">
                          <a:lumMod val="75000"/>
                        </a:schemeClr>
                      </a:solidFill>
                      <a:prstDash val="solid"/>
                      <a:round/>
                      <a:headEnd type="none" w="med" len="med"/>
                      <a:tailEnd type="none" w="med" len="med"/>
                    </a:lnT>
                    <a:lnB w="19050" cap="flat" cmpd="sng" algn="ctr">
                      <a:solidFill>
                        <a:schemeClr val="accent3">
                          <a:lumMod val="75000"/>
                        </a:schemeClr>
                      </a:solidFill>
                      <a:prstDash val="solid"/>
                      <a:round/>
                      <a:headEnd type="none" w="med" len="med"/>
                      <a:tailEnd type="none" w="med" len="med"/>
                    </a:lnB>
                    <a:solidFill>
                      <a:schemeClr val="bg1">
                        <a:lumMod val="85000"/>
                      </a:schemeClr>
                    </a:solidFill>
                  </a:tcPr>
                </a:tc>
              </a:tr>
            </a:tbl>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676400"/>
            <a:ext cx="4724400" cy="4648200"/>
          </a:xfrm>
        </p:spPr>
        <p:txBody>
          <a:bodyPr>
            <a:normAutofit fontScale="92500" lnSpcReduction="10000"/>
          </a:bodyPr>
          <a:lstStyle/>
          <a:p>
            <a:pPr>
              <a:buFont typeface="Wingdings" pitchFamily="2" charset="2"/>
              <a:buChar char="v"/>
            </a:pPr>
            <a:r>
              <a:rPr lang="en-US" sz="3000" dirty="0" smtClean="0">
                <a:solidFill>
                  <a:schemeClr val="bg1"/>
                </a:solidFill>
                <a:latin typeface="Bookman Old Style" pitchFamily="18" charset="0"/>
              </a:rPr>
              <a:t>Communities on resource-poor soils may be more stable:</a:t>
            </a:r>
          </a:p>
          <a:p>
            <a:pPr lvl="1">
              <a:buFont typeface="Wingdings" pitchFamily="2" charset="2"/>
              <a:buChar char="v"/>
            </a:pPr>
            <a:r>
              <a:rPr lang="en-US" sz="2600" dirty="0" smtClean="0">
                <a:solidFill>
                  <a:schemeClr val="bg1"/>
                </a:solidFill>
                <a:latin typeface="Bookman Old Style" pitchFamily="18" charset="0"/>
              </a:rPr>
              <a:t>Grime et al (2000, 2008): infertile limestone grasslands more stable</a:t>
            </a:r>
          </a:p>
          <a:p>
            <a:pPr lvl="1">
              <a:buFont typeface="Wingdings" pitchFamily="2" charset="2"/>
              <a:buChar char="v"/>
            </a:pPr>
            <a:r>
              <a:rPr lang="en-US" sz="2600" dirty="0" err="1" smtClean="0">
                <a:solidFill>
                  <a:schemeClr val="bg1"/>
                </a:solidFill>
                <a:latin typeface="Bookman Old Style" pitchFamily="18" charset="0"/>
              </a:rPr>
              <a:t>Suttle</a:t>
            </a:r>
            <a:r>
              <a:rPr lang="en-US" sz="2600" dirty="0" smtClean="0">
                <a:solidFill>
                  <a:schemeClr val="bg1"/>
                </a:solidFill>
                <a:latin typeface="Bookman Old Style" pitchFamily="18" charset="0"/>
              </a:rPr>
              <a:t> et al (2005): large compositional changes in a coastal grassland</a:t>
            </a:r>
          </a:p>
          <a:p>
            <a:pPr>
              <a:buFont typeface="Wingdings" pitchFamily="2" charset="2"/>
              <a:buChar char="v"/>
            </a:pPr>
            <a:r>
              <a:rPr lang="en-US" sz="3000" dirty="0" smtClean="0">
                <a:solidFill>
                  <a:schemeClr val="bg1"/>
                </a:solidFill>
                <a:latin typeface="Bookman Old Style" pitchFamily="18" charset="0"/>
              </a:rPr>
              <a:t>What about special soil communities?</a:t>
            </a:r>
          </a:p>
          <a:p>
            <a:pPr>
              <a:buNone/>
            </a:pPr>
            <a:endParaRPr lang="en-US" dirty="0" smtClean="0">
              <a:solidFill>
                <a:schemeClr val="bg1"/>
              </a:solidFill>
              <a:latin typeface="Bookman Old Style" pitchFamily="18" charset="0"/>
            </a:endParaRPr>
          </a:p>
          <a:p>
            <a:pPr lvl="1">
              <a:buNone/>
            </a:pPr>
            <a:endParaRPr lang="en-US" dirty="0" smtClean="0">
              <a:solidFill>
                <a:schemeClr val="bg1"/>
              </a:solidFill>
              <a:latin typeface="Bookman Old Style" pitchFamily="18" charset="0"/>
            </a:endParaRPr>
          </a:p>
        </p:txBody>
      </p:sp>
      <p:sp>
        <p:nvSpPr>
          <p:cNvPr id="4" name="TextBox 3"/>
          <p:cNvSpPr txBox="1"/>
          <p:nvPr/>
        </p:nvSpPr>
        <p:spPr>
          <a:xfrm>
            <a:off x="457200" y="228600"/>
            <a:ext cx="6934200" cy="1200329"/>
          </a:xfrm>
          <a:prstGeom prst="rect">
            <a:avLst/>
          </a:prstGeom>
          <a:noFill/>
        </p:spPr>
        <p:txBody>
          <a:bodyPr wrap="square" rtlCol="0">
            <a:spAutoFit/>
          </a:bodyPr>
          <a:lstStyle/>
          <a:p>
            <a:r>
              <a:rPr lang="en-US" sz="3600" dirty="0" smtClean="0">
                <a:solidFill>
                  <a:schemeClr val="bg1"/>
                </a:solidFill>
                <a:latin typeface="Bookman Old Style" pitchFamily="18" charset="0"/>
              </a:rPr>
              <a:t>Climate change and plant communities</a:t>
            </a:r>
            <a:endParaRPr lang="en-US" sz="3600" dirty="0">
              <a:solidFill>
                <a:schemeClr val="bg1"/>
              </a:solidFill>
              <a:latin typeface="Bookman Old Style" pitchFamily="18" charset="0"/>
            </a:endParaRPr>
          </a:p>
        </p:txBody>
      </p:sp>
      <p:pic>
        <p:nvPicPr>
          <p:cNvPr id="2" name="Picture 2"/>
          <p:cNvPicPr>
            <a:picLocks noChangeAspect="1" noChangeArrowheads="1"/>
          </p:cNvPicPr>
          <p:nvPr/>
        </p:nvPicPr>
        <p:blipFill>
          <a:blip r:embed="rId3" cstate="print"/>
          <a:srcRect/>
          <a:stretch>
            <a:fillRect/>
          </a:stretch>
        </p:blipFill>
        <p:spPr bwMode="auto">
          <a:xfrm>
            <a:off x="5257800" y="1066800"/>
            <a:ext cx="3643313" cy="5514203"/>
          </a:xfrm>
          <a:prstGeom prst="rect">
            <a:avLst/>
          </a:prstGeom>
          <a:noFill/>
          <a:ln w="9525">
            <a:noFill/>
            <a:miter lim="800000"/>
            <a:headEnd/>
            <a:tailEnd/>
          </a:ln>
        </p:spPr>
      </p:pic>
      <p:sp>
        <p:nvSpPr>
          <p:cNvPr id="6" name="TextBox 5"/>
          <p:cNvSpPr txBox="1"/>
          <p:nvPr/>
        </p:nvSpPr>
        <p:spPr>
          <a:xfrm>
            <a:off x="7772400" y="1066800"/>
            <a:ext cx="1219200" cy="523220"/>
          </a:xfrm>
          <a:prstGeom prst="rect">
            <a:avLst/>
          </a:prstGeom>
          <a:noFill/>
        </p:spPr>
        <p:txBody>
          <a:bodyPr wrap="square" rtlCol="0">
            <a:spAutoFit/>
          </a:bodyPr>
          <a:lstStyle/>
          <a:p>
            <a:r>
              <a:rPr lang="en-US" sz="1400" dirty="0" smtClean="0"/>
              <a:t>Ancient, unproductive</a:t>
            </a:r>
            <a:endParaRPr lang="en-US" sz="1400" dirty="0"/>
          </a:p>
        </p:txBody>
      </p:sp>
      <p:sp>
        <p:nvSpPr>
          <p:cNvPr id="8" name="TextBox 7"/>
          <p:cNvSpPr txBox="1"/>
          <p:nvPr/>
        </p:nvSpPr>
        <p:spPr>
          <a:xfrm>
            <a:off x="7848600" y="4038600"/>
            <a:ext cx="990600" cy="523220"/>
          </a:xfrm>
          <a:prstGeom prst="rect">
            <a:avLst/>
          </a:prstGeom>
          <a:noFill/>
        </p:spPr>
        <p:txBody>
          <a:bodyPr wrap="square" rtlCol="0">
            <a:spAutoFit/>
          </a:bodyPr>
          <a:lstStyle/>
          <a:p>
            <a:r>
              <a:rPr lang="en-US" sz="1400" dirty="0" smtClean="0"/>
              <a:t>Old field, fertile</a:t>
            </a:r>
            <a:endParaRPr lang="en-US" sz="1400" dirty="0"/>
          </a:p>
        </p:txBody>
      </p:sp>
      <p:sp>
        <p:nvSpPr>
          <p:cNvPr id="7" name="TextBox 6"/>
          <p:cNvSpPr txBox="1"/>
          <p:nvPr/>
        </p:nvSpPr>
        <p:spPr>
          <a:xfrm>
            <a:off x="7467600" y="6581001"/>
            <a:ext cx="1447800" cy="276999"/>
          </a:xfrm>
          <a:prstGeom prst="rect">
            <a:avLst/>
          </a:prstGeom>
          <a:solidFill>
            <a:schemeClr val="bg1">
              <a:alpha val="32000"/>
            </a:schemeClr>
          </a:solidFill>
        </p:spPr>
        <p:txBody>
          <a:bodyPr wrap="square" rtlCol="0">
            <a:spAutoFit/>
          </a:bodyPr>
          <a:lstStyle/>
          <a:p>
            <a:r>
              <a:rPr lang="en-US" sz="1200" dirty="0" smtClean="0"/>
              <a:t>Grime et al. 2000</a:t>
            </a:r>
            <a:endParaRPr lang="en-US" sz="12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143000"/>
            <a:ext cx="4236720" cy="2209800"/>
          </a:xfrm>
        </p:spPr>
        <p:txBody>
          <a:bodyPr>
            <a:normAutofit fontScale="85000" lnSpcReduction="20000"/>
          </a:bodyPr>
          <a:lstStyle/>
          <a:p>
            <a:pPr>
              <a:buNone/>
            </a:pPr>
            <a:r>
              <a:rPr lang="en-US" sz="2000" dirty="0" smtClean="0">
                <a:solidFill>
                  <a:schemeClr val="bg1"/>
                </a:solidFill>
                <a:latin typeface="Bookman Old Style" pitchFamily="18" charset="0"/>
              </a:rPr>
              <a:t>	</a:t>
            </a:r>
            <a:r>
              <a:rPr lang="en-US" sz="2800" dirty="0" smtClean="0">
                <a:solidFill>
                  <a:schemeClr val="bg1"/>
                </a:solidFill>
                <a:latin typeface="Bookman Old Style" pitchFamily="18" charset="0"/>
              </a:rPr>
              <a:t>Serpentine</a:t>
            </a:r>
          </a:p>
          <a:p>
            <a:pPr lvl="1">
              <a:buFont typeface="Wingdings" pitchFamily="2" charset="2"/>
              <a:buChar char="v"/>
            </a:pPr>
            <a:r>
              <a:rPr lang="en-US" dirty="0" smtClean="0">
                <a:solidFill>
                  <a:schemeClr val="bg1"/>
                </a:solidFill>
                <a:latin typeface="Bookman Old Style" pitchFamily="18" charset="0"/>
              </a:rPr>
              <a:t>Low nutrient availability</a:t>
            </a:r>
          </a:p>
          <a:p>
            <a:pPr lvl="1">
              <a:buFont typeface="Wingdings" pitchFamily="2" charset="2"/>
              <a:buChar char="v"/>
            </a:pPr>
            <a:r>
              <a:rPr lang="en-US" dirty="0" smtClean="0">
                <a:solidFill>
                  <a:schemeClr val="bg1"/>
                </a:solidFill>
                <a:latin typeface="Bookman Old Style" pitchFamily="18" charset="0"/>
              </a:rPr>
              <a:t>High Mg (low </a:t>
            </a:r>
            <a:r>
              <a:rPr lang="en-US" dirty="0" err="1" smtClean="0">
                <a:solidFill>
                  <a:schemeClr val="bg1"/>
                </a:solidFill>
                <a:latin typeface="Bookman Old Style" pitchFamily="18" charset="0"/>
              </a:rPr>
              <a:t>Ca:Mg</a:t>
            </a:r>
            <a:r>
              <a:rPr lang="en-US" dirty="0" smtClean="0">
                <a:solidFill>
                  <a:schemeClr val="bg1"/>
                </a:solidFill>
                <a:latin typeface="Bookman Old Style" pitchFamily="18" charset="0"/>
              </a:rPr>
              <a:t>)</a:t>
            </a:r>
          </a:p>
          <a:p>
            <a:pPr lvl="1">
              <a:buFont typeface="Wingdings" pitchFamily="2" charset="2"/>
              <a:buChar char="v"/>
            </a:pPr>
            <a:r>
              <a:rPr lang="en-US" dirty="0" smtClean="0">
                <a:solidFill>
                  <a:schemeClr val="bg1"/>
                </a:solidFill>
                <a:latin typeface="Bookman Old Style" pitchFamily="18" charset="0"/>
              </a:rPr>
              <a:t>Dominance by annual forbs</a:t>
            </a:r>
          </a:p>
          <a:p>
            <a:pPr lvl="1">
              <a:buNone/>
            </a:pPr>
            <a:endParaRPr lang="en-US" sz="2400" dirty="0" smtClean="0">
              <a:solidFill>
                <a:schemeClr val="bg1"/>
              </a:solidFill>
              <a:latin typeface="Bookman Old Style" pitchFamily="18" charset="0"/>
            </a:endParaRPr>
          </a:p>
          <a:p>
            <a:pPr>
              <a:buNone/>
            </a:pPr>
            <a:endParaRPr lang="en-US" sz="2400" dirty="0" smtClean="0">
              <a:solidFill>
                <a:schemeClr val="bg1"/>
              </a:solidFill>
              <a:latin typeface="Bookman Old Style" pitchFamily="18" charset="0"/>
            </a:endParaRPr>
          </a:p>
          <a:p>
            <a:pPr lvl="1">
              <a:buNone/>
            </a:pPr>
            <a:endParaRPr lang="en-US" dirty="0" smtClean="0">
              <a:solidFill>
                <a:schemeClr val="bg1"/>
              </a:solidFill>
              <a:latin typeface="Bookman Old Style" pitchFamily="18" charset="0"/>
            </a:endParaRPr>
          </a:p>
        </p:txBody>
      </p:sp>
      <p:graphicFrame>
        <p:nvGraphicFramePr>
          <p:cNvPr id="9" name="Table 8"/>
          <p:cNvGraphicFramePr>
            <a:graphicFrameLocks noGrp="1"/>
          </p:cNvGraphicFramePr>
          <p:nvPr/>
        </p:nvGraphicFramePr>
        <p:xfrm>
          <a:off x="533400" y="3276600"/>
          <a:ext cx="8153400" cy="3368042"/>
        </p:xfrm>
        <a:graphic>
          <a:graphicData uri="http://schemas.openxmlformats.org/drawingml/2006/table">
            <a:tbl>
              <a:tblPr firstRow="1" bandRow="1">
                <a:tableStyleId>{F2DE63D5-997A-4646-A377-4702673A728D}</a:tableStyleId>
              </a:tblPr>
              <a:tblGrid>
                <a:gridCol w="2819400"/>
                <a:gridCol w="1371600"/>
                <a:gridCol w="1295400"/>
                <a:gridCol w="1447800"/>
                <a:gridCol w="1219200"/>
              </a:tblGrid>
              <a:tr h="523191">
                <a:tc>
                  <a:txBody>
                    <a:bodyPr/>
                    <a:lstStyle/>
                    <a:p>
                      <a:pPr algn="ctr"/>
                      <a:endParaRPr lang="en-US" sz="2000" dirty="0">
                        <a:solidFill>
                          <a:schemeClr val="bg1">
                            <a:lumMod val="95000"/>
                          </a:schemeClr>
                        </a:solidFill>
                        <a:latin typeface="Bookman Old Style" pitchFamily="18" charset="0"/>
                      </a:endParaRPr>
                    </a:p>
                  </a:txBody>
                  <a:tcPr anchor="ctr">
                    <a:solidFill>
                      <a:schemeClr val="accent3">
                        <a:lumMod val="75000"/>
                      </a:schemeClr>
                    </a:solidFill>
                  </a:tcPr>
                </a:tc>
                <a:tc gridSpan="2">
                  <a:txBody>
                    <a:bodyPr/>
                    <a:lstStyle/>
                    <a:p>
                      <a:pPr algn="ctr"/>
                      <a:r>
                        <a:rPr lang="en-US" sz="2000" dirty="0" smtClean="0">
                          <a:solidFill>
                            <a:schemeClr val="bg1">
                              <a:lumMod val="95000"/>
                            </a:schemeClr>
                          </a:solidFill>
                          <a:latin typeface="Bookman Old Style" pitchFamily="18" charset="0"/>
                        </a:rPr>
                        <a:t>Serpentine</a:t>
                      </a:r>
                      <a:endParaRPr lang="en-US" sz="2000" dirty="0">
                        <a:solidFill>
                          <a:schemeClr val="bg1">
                            <a:lumMod val="95000"/>
                          </a:schemeClr>
                        </a:solidFill>
                        <a:latin typeface="Bookman Old Style" pitchFamily="18" charset="0"/>
                      </a:endParaRPr>
                    </a:p>
                  </a:txBody>
                  <a:tcPr anchor="ctr">
                    <a:solidFill>
                      <a:schemeClr val="accent3">
                        <a:lumMod val="75000"/>
                      </a:schemeClr>
                    </a:solidFill>
                  </a:tcPr>
                </a:tc>
                <a:tc hMerge="1">
                  <a:txBody>
                    <a:bodyPr/>
                    <a:lstStyle/>
                    <a:p>
                      <a:pPr algn="ctr"/>
                      <a:endParaRPr lang="en-US" sz="2000" dirty="0"/>
                    </a:p>
                  </a:txBody>
                  <a:tcPr anchor="ctr"/>
                </a:tc>
                <a:tc gridSpan="2">
                  <a:txBody>
                    <a:bodyPr/>
                    <a:lstStyle/>
                    <a:p>
                      <a:pPr algn="ctr"/>
                      <a:r>
                        <a:rPr lang="en-US" sz="2000" dirty="0" smtClean="0">
                          <a:solidFill>
                            <a:schemeClr val="bg1">
                              <a:lumMod val="95000"/>
                            </a:schemeClr>
                          </a:solidFill>
                          <a:latin typeface="Bookman Old Style" pitchFamily="18" charset="0"/>
                        </a:rPr>
                        <a:t>Non-serpentine</a:t>
                      </a:r>
                      <a:endParaRPr lang="en-US" sz="2000" dirty="0">
                        <a:solidFill>
                          <a:schemeClr val="bg1">
                            <a:lumMod val="95000"/>
                          </a:schemeClr>
                        </a:solidFill>
                        <a:latin typeface="Bookman Old Style" pitchFamily="18" charset="0"/>
                      </a:endParaRPr>
                    </a:p>
                  </a:txBody>
                  <a:tcPr anchor="ctr">
                    <a:solidFill>
                      <a:schemeClr val="accent3">
                        <a:lumMod val="75000"/>
                      </a:schemeClr>
                    </a:solidFill>
                  </a:tcPr>
                </a:tc>
                <a:tc hMerge="1">
                  <a:txBody>
                    <a:bodyPr/>
                    <a:lstStyle/>
                    <a:p>
                      <a:pPr algn="ctr"/>
                      <a:endParaRPr lang="en-US" sz="2000" dirty="0"/>
                    </a:p>
                  </a:txBody>
                  <a:tcPr anchor="ctr"/>
                </a:tc>
              </a:tr>
              <a:tr h="752087">
                <a:tc>
                  <a:txBody>
                    <a:bodyPr/>
                    <a:lstStyle/>
                    <a:p>
                      <a:pPr algn="ctr"/>
                      <a:r>
                        <a:rPr lang="en-US" sz="2000" dirty="0" smtClean="0">
                          <a:solidFill>
                            <a:schemeClr val="bg1">
                              <a:lumMod val="95000"/>
                            </a:schemeClr>
                          </a:solidFill>
                          <a:latin typeface="Bookman Old Style" pitchFamily="18" charset="0"/>
                        </a:rPr>
                        <a:t>Functional</a:t>
                      </a:r>
                      <a:r>
                        <a:rPr lang="en-US" sz="2000" baseline="0" dirty="0" smtClean="0">
                          <a:solidFill>
                            <a:schemeClr val="bg1">
                              <a:lumMod val="95000"/>
                            </a:schemeClr>
                          </a:solidFill>
                          <a:latin typeface="Bookman Old Style" pitchFamily="18" charset="0"/>
                        </a:rPr>
                        <a:t> group</a:t>
                      </a:r>
                      <a:endParaRPr lang="en-US" sz="2000" dirty="0">
                        <a:solidFill>
                          <a:schemeClr val="bg1">
                            <a:lumMod val="95000"/>
                          </a:schemeClr>
                        </a:solidFill>
                        <a:latin typeface="Bookman Old Style" pitchFamily="18" charset="0"/>
                      </a:endParaRPr>
                    </a:p>
                  </a:txBody>
                  <a:tcPr anchor="ctr">
                    <a:solidFill>
                      <a:schemeClr val="accent3">
                        <a:lumMod val="75000"/>
                      </a:schemeClr>
                    </a:solidFill>
                  </a:tcPr>
                </a:tc>
                <a:tc>
                  <a:txBody>
                    <a:bodyPr/>
                    <a:lstStyle/>
                    <a:p>
                      <a:pPr algn="ctr"/>
                      <a:r>
                        <a:rPr lang="en-US" sz="2000" dirty="0" smtClean="0">
                          <a:solidFill>
                            <a:schemeClr val="bg1">
                              <a:lumMod val="95000"/>
                            </a:schemeClr>
                          </a:solidFill>
                          <a:latin typeface="Bookman Old Style" pitchFamily="18" charset="0"/>
                        </a:rPr>
                        <a:t>Mean #/m</a:t>
                      </a:r>
                      <a:r>
                        <a:rPr lang="en-US" sz="2000" baseline="30000" dirty="0" smtClean="0">
                          <a:solidFill>
                            <a:schemeClr val="bg1">
                              <a:lumMod val="95000"/>
                            </a:schemeClr>
                          </a:solidFill>
                          <a:latin typeface="Bookman Old Style" pitchFamily="18" charset="0"/>
                        </a:rPr>
                        <a:t>2</a:t>
                      </a:r>
                      <a:endParaRPr lang="en-US" sz="2000" baseline="30000" dirty="0">
                        <a:solidFill>
                          <a:schemeClr val="bg1">
                            <a:lumMod val="95000"/>
                          </a:schemeClr>
                        </a:solidFill>
                        <a:latin typeface="Bookman Old Style" pitchFamily="18" charset="0"/>
                      </a:endParaRPr>
                    </a:p>
                  </a:txBody>
                  <a:tcPr anchor="ctr">
                    <a:solidFill>
                      <a:schemeClr val="accent3">
                        <a:lumMod val="75000"/>
                      </a:schemeClr>
                    </a:solidFill>
                  </a:tcPr>
                </a:tc>
                <a:tc>
                  <a:txBody>
                    <a:bodyPr/>
                    <a:lstStyle/>
                    <a:p>
                      <a:pPr algn="ctr"/>
                      <a:r>
                        <a:rPr lang="en-US" sz="2000" dirty="0" smtClean="0">
                          <a:solidFill>
                            <a:schemeClr val="bg1">
                              <a:lumMod val="95000"/>
                            </a:schemeClr>
                          </a:solidFill>
                          <a:latin typeface="Bookman Old Style" pitchFamily="18" charset="0"/>
                        </a:rPr>
                        <a:t>Mean % cover</a:t>
                      </a:r>
                      <a:endParaRPr lang="en-US" sz="2000" dirty="0">
                        <a:solidFill>
                          <a:schemeClr val="bg1">
                            <a:lumMod val="95000"/>
                          </a:schemeClr>
                        </a:solidFill>
                        <a:latin typeface="Bookman Old Style" pitchFamily="18" charset="0"/>
                      </a:endParaRPr>
                    </a:p>
                  </a:txBody>
                  <a:tcPr anchor="ctr">
                    <a:solidFill>
                      <a:schemeClr val="accent3">
                        <a:lumMod val="75000"/>
                      </a:schemeClr>
                    </a:solidFill>
                  </a:tcPr>
                </a:tc>
                <a:tc>
                  <a:txBody>
                    <a:bodyPr/>
                    <a:lstStyle/>
                    <a:p>
                      <a:pPr algn="ctr"/>
                      <a:r>
                        <a:rPr lang="en-US" sz="2000" dirty="0" smtClean="0">
                          <a:solidFill>
                            <a:schemeClr val="bg1">
                              <a:lumMod val="95000"/>
                            </a:schemeClr>
                          </a:solidFill>
                          <a:latin typeface="Bookman Old Style" pitchFamily="18" charset="0"/>
                        </a:rPr>
                        <a:t>Mean #/m</a:t>
                      </a:r>
                      <a:r>
                        <a:rPr lang="en-US" sz="2000" baseline="30000" dirty="0" smtClean="0">
                          <a:solidFill>
                            <a:schemeClr val="bg1">
                              <a:lumMod val="95000"/>
                            </a:schemeClr>
                          </a:solidFill>
                          <a:latin typeface="Bookman Old Style" pitchFamily="18" charset="0"/>
                        </a:rPr>
                        <a:t>2</a:t>
                      </a:r>
                      <a:endParaRPr lang="en-US" sz="2000" baseline="30000" dirty="0">
                        <a:solidFill>
                          <a:schemeClr val="bg1">
                            <a:lumMod val="95000"/>
                          </a:schemeClr>
                        </a:solidFill>
                        <a:latin typeface="Bookman Old Style" pitchFamily="18" charset="0"/>
                      </a:endParaRPr>
                    </a:p>
                  </a:txBody>
                  <a:tcPr anchor="ctr">
                    <a:solidFill>
                      <a:schemeClr val="accent3">
                        <a:lumMod val="75000"/>
                      </a:schemeClr>
                    </a:solidFill>
                  </a:tcPr>
                </a:tc>
                <a:tc>
                  <a:txBody>
                    <a:bodyPr/>
                    <a:lstStyle/>
                    <a:p>
                      <a:pPr algn="ctr"/>
                      <a:r>
                        <a:rPr lang="en-US" sz="2000" dirty="0" smtClean="0">
                          <a:solidFill>
                            <a:schemeClr val="bg1">
                              <a:lumMod val="95000"/>
                            </a:schemeClr>
                          </a:solidFill>
                          <a:latin typeface="Bookman Old Style" pitchFamily="18" charset="0"/>
                        </a:rPr>
                        <a:t>Mean % cover</a:t>
                      </a:r>
                      <a:endParaRPr lang="en-US" sz="2000" dirty="0">
                        <a:solidFill>
                          <a:schemeClr val="bg1">
                            <a:lumMod val="95000"/>
                          </a:schemeClr>
                        </a:solidFill>
                        <a:latin typeface="Bookman Old Style" pitchFamily="18" charset="0"/>
                      </a:endParaRPr>
                    </a:p>
                  </a:txBody>
                  <a:tcPr anchor="ctr">
                    <a:solidFill>
                      <a:schemeClr val="accent3">
                        <a:lumMod val="75000"/>
                      </a:schemeClr>
                    </a:solidFill>
                  </a:tcPr>
                </a:tc>
              </a:tr>
              <a:tr h="523191">
                <a:tc>
                  <a:txBody>
                    <a:bodyPr/>
                    <a:lstStyle/>
                    <a:p>
                      <a:pPr algn="ctr"/>
                      <a:r>
                        <a:rPr lang="en-US" sz="2000" dirty="0" smtClean="0">
                          <a:latin typeface="Bookman Old Style" pitchFamily="18" charset="0"/>
                        </a:rPr>
                        <a:t>Annual </a:t>
                      </a:r>
                      <a:r>
                        <a:rPr lang="en-US" sz="2000" dirty="0" err="1" smtClean="0">
                          <a:latin typeface="Bookman Old Style" pitchFamily="18" charset="0"/>
                        </a:rPr>
                        <a:t>forb</a:t>
                      </a:r>
                      <a:endParaRPr lang="en-US" sz="2000" dirty="0">
                        <a:latin typeface="Bookman Old Style" pitchFamily="18" charset="0"/>
                      </a:endParaRPr>
                    </a:p>
                  </a:txBody>
                  <a:tcPr anchor="ctr">
                    <a:solidFill>
                      <a:schemeClr val="accent3">
                        <a:lumMod val="40000"/>
                        <a:lumOff val="60000"/>
                      </a:schemeClr>
                    </a:solidFill>
                  </a:tcPr>
                </a:tc>
                <a:tc>
                  <a:txBody>
                    <a:bodyPr/>
                    <a:lstStyle/>
                    <a:p>
                      <a:pPr algn="ctr"/>
                      <a:r>
                        <a:rPr lang="en-US" sz="2000" dirty="0" smtClean="0">
                          <a:latin typeface="Bookman Old Style" pitchFamily="18" charset="0"/>
                        </a:rPr>
                        <a:t>9.2</a:t>
                      </a:r>
                      <a:endParaRPr lang="en-US" sz="2000" dirty="0">
                        <a:latin typeface="Bookman Old Style" pitchFamily="18" charset="0"/>
                      </a:endParaRPr>
                    </a:p>
                  </a:txBody>
                  <a:tcPr anchor="ctr">
                    <a:solidFill>
                      <a:schemeClr val="accent3">
                        <a:lumMod val="40000"/>
                        <a:lumOff val="60000"/>
                      </a:schemeClr>
                    </a:solidFill>
                  </a:tcPr>
                </a:tc>
                <a:tc>
                  <a:txBody>
                    <a:bodyPr/>
                    <a:lstStyle/>
                    <a:p>
                      <a:pPr algn="ctr"/>
                      <a:r>
                        <a:rPr lang="en-US" sz="2000" dirty="0" smtClean="0">
                          <a:latin typeface="Bookman Old Style" pitchFamily="18" charset="0"/>
                        </a:rPr>
                        <a:t>35.3</a:t>
                      </a:r>
                      <a:endParaRPr lang="en-US" sz="2000" dirty="0">
                        <a:latin typeface="Bookman Old Style" pitchFamily="18" charset="0"/>
                      </a:endParaRPr>
                    </a:p>
                  </a:txBody>
                  <a:tcPr anchor="ctr">
                    <a:solidFill>
                      <a:schemeClr val="accent3">
                        <a:lumMod val="40000"/>
                        <a:lumOff val="60000"/>
                      </a:schemeClr>
                    </a:solidFill>
                  </a:tcPr>
                </a:tc>
                <a:tc>
                  <a:txBody>
                    <a:bodyPr/>
                    <a:lstStyle/>
                    <a:p>
                      <a:pPr algn="ctr"/>
                      <a:r>
                        <a:rPr lang="en-US" sz="2000" dirty="0" smtClean="0">
                          <a:latin typeface="Bookman Old Style" pitchFamily="18" charset="0"/>
                        </a:rPr>
                        <a:t>7.3</a:t>
                      </a:r>
                      <a:endParaRPr lang="en-US" sz="2000" dirty="0">
                        <a:latin typeface="Bookman Old Style" pitchFamily="18" charset="0"/>
                      </a:endParaRPr>
                    </a:p>
                  </a:txBody>
                  <a:tcPr anchor="ctr">
                    <a:solidFill>
                      <a:schemeClr val="accent3">
                        <a:lumMod val="40000"/>
                        <a:lumOff val="60000"/>
                      </a:schemeClr>
                    </a:solidFill>
                  </a:tcPr>
                </a:tc>
                <a:tc>
                  <a:txBody>
                    <a:bodyPr/>
                    <a:lstStyle/>
                    <a:p>
                      <a:pPr algn="ctr"/>
                      <a:r>
                        <a:rPr lang="en-US" sz="2000" dirty="0" smtClean="0">
                          <a:latin typeface="Bookman Old Style" pitchFamily="18" charset="0"/>
                        </a:rPr>
                        <a:t>29.4</a:t>
                      </a:r>
                      <a:endParaRPr lang="en-US" sz="2000" dirty="0">
                        <a:latin typeface="Bookman Old Style" pitchFamily="18" charset="0"/>
                      </a:endParaRPr>
                    </a:p>
                  </a:txBody>
                  <a:tcPr anchor="ctr">
                    <a:solidFill>
                      <a:schemeClr val="accent3">
                        <a:lumMod val="40000"/>
                        <a:lumOff val="60000"/>
                      </a:schemeClr>
                    </a:solidFill>
                  </a:tcPr>
                </a:tc>
              </a:tr>
              <a:tr h="523191">
                <a:tc>
                  <a:txBody>
                    <a:bodyPr/>
                    <a:lstStyle/>
                    <a:p>
                      <a:pPr algn="ctr"/>
                      <a:r>
                        <a:rPr lang="en-US" sz="2000" dirty="0" smtClean="0">
                          <a:latin typeface="Bookman Old Style" pitchFamily="18" charset="0"/>
                        </a:rPr>
                        <a:t>Annual grass</a:t>
                      </a:r>
                      <a:endParaRPr lang="en-US" sz="2000" dirty="0">
                        <a:latin typeface="Bookman Old Style" pitchFamily="18" charset="0"/>
                      </a:endParaRPr>
                    </a:p>
                  </a:txBody>
                  <a:tcPr anchor="ctr">
                    <a:solidFill>
                      <a:schemeClr val="accent3">
                        <a:lumMod val="40000"/>
                        <a:lumOff val="60000"/>
                      </a:schemeClr>
                    </a:solidFill>
                  </a:tcPr>
                </a:tc>
                <a:tc>
                  <a:txBody>
                    <a:bodyPr/>
                    <a:lstStyle/>
                    <a:p>
                      <a:pPr algn="ctr"/>
                      <a:r>
                        <a:rPr lang="en-US" sz="2000" dirty="0" smtClean="0">
                          <a:latin typeface="Bookman Old Style" pitchFamily="18" charset="0"/>
                        </a:rPr>
                        <a:t>3.2</a:t>
                      </a:r>
                      <a:endParaRPr lang="en-US" sz="2000" dirty="0">
                        <a:latin typeface="Bookman Old Style" pitchFamily="18" charset="0"/>
                      </a:endParaRPr>
                    </a:p>
                  </a:txBody>
                  <a:tcPr anchor="ctr">
                    <a:solidFill>
                      <a:schemeClr val="accent3">
                        <a:lumMod val="40000"/>
                        <a:lumOff val="60000"/>
                      </a:schemeClr>
                    </a:solidFill>
                  </a:tcPr>
                </a:tc>
                <a:tc>
                  <a:txBody>
                    <a:bodyPr/>
                    <a:lstStyle/>
                    <a:p>
                      <a:pPr algn="ctr"/>
                      <a:r>
                        <a:rPr lang="en-US" sz="2000" dirty="0" smtClean="0">
                          <a:latin typeface="Bookman Old Style" pitchFamily="18" charset="0"/>
                        </a:rPr>
                        <a:t>32.9</a:t>
                      </a:r>
                      <a:endParaRPr lang="en-US" sz="2000" dirty="0">
                        <a:latin typeface="Bookman Old Style" pitchFamily="18" charset="0"/>
                      </a:endParaRPr>
                    </a:p>
                  </a:txBody>
                  <a:tcPr anchor="ctr">
                    <a:solidFill>
                      <a:schemeClr val="accent3">
                        <a:lumMod val="40000"/>
                        <a:lumOff val="60000"/>
                      </a:schemeClr>
                    </a:solidFill>
                  </a:tcPr>
                </a:tc>
                <a:tc>
                  <a:txBody>
                    <a:bodyPr/>
                    <a:lstStyle/>
                    <a:p>
                      <a:pPr algn="ctr"/>
                      <a:r>
                        <a:rPr lang="en-US" sz="2000" dirty="0" smtClean="0">
                          <a:latin typeface="Bookman Old Style" pitchFamily="18" charset="0"/>
                        </a:rPr>
                        <a:t>3.4</a:t>
                      </a:r>
                      <a:endParaRPr lang="en-US" sz="2000" dirty="0">
                        <a:latin typeface="Bookman Old Style" pitchFamily="18" charset="0"/>
                      </a:endParaRPr>
                    </a:p>
                  </a:txBody>
                  <a:tcPr anchor="ctr">
                    <a:solidFill>
                      <a:schemeClr val="accent3">
                        <a:lumMod val="40000"/>
                        <a:lumOff val="60000"/>
                      </a:schemeClr>
                    </a:solidFill>
                  </a:tcPr>
                </a:tc>
                <a:tc>
                  <a:txBody>
                    <a:bodyPr/>
                    <a:lstStyle/>
                    <a:p>
                      <a:pPr algn="ctr"/>
                      <a:r>
                        <a:rPr lang="en-US" sz="2000" dirty="0" smtClean="0">
                          <a:latin typeface="Bookman Old Style" pitchFamily="18" charset="0"/>
                        </a:rPr>
                        <a:t>64.7</a:t>
                      </a:r>
                      <a:endParaRPr lang="en-US" sz="2000" dirty="0">
                        <a:latin typeface="Bookman Old Style" pitchFamily="18" charset="0"/>
                      </a:endParaRPr>
                    </a:p>
                  </a:txBody>
                  <a:tcPr anchor="ctr">
                    <a:solidFill>
                      <a:schemeClr val="accent3">
                        <a:lumMod val="40000"/>
                        <a:lumOff val="60000"/>
                      </a:schemeClr>
                    </a:solidFill>
                  </a:tcPr>
                </a:tc>
              </a:tr>
              <a:tr h="523191">
                <a:tc>
                  <a:txBody>
                    <a:bodyPr/>
                    <a:lstStyle/>
                    <a:p>
                      <a:pPr algn="ctr"/>
                      <a:r>
                        <a:rPr lang="en-US" sz="2000" dirty="0" smtClean="0">
                          <a:latin typeface="Bookman Old Style" pitchFamily="18" charset="0"/>
                        </a:rPr>
                        <a:t>Perennial</a:t>
                      </a:r>
                      <a:r>
                        <a:rPr lang="en-US" sz="2000" baseline="0" dirty="0" smtClean="0">
                          <a:latin typeface="Bookman Old Style" pitchFamily="18" charset="0"/>
                        </a:rPr>
                        <a:t> </a:t>
                      </a:r>
                      <a:r>
                        <a:rPr lang="en-US" sz="2000" baseline="0" dirty="0" err="1" smtClean="0">
                          <a:latin typeface="Bookman Old Style" pitchFamily="18" charset="0"/>
                        </a:rPr>
                        <a:t>forb</a:t>
                      </a:r>
                      <a:endParaRPr lang="en-US" sz="2000" dirty="0">
                        <a:latin typeface="Bookman Old Style" pitchFamily="18" charset="0"/>
                      </a:endParaRPr>
                    </a:p>
                  </a:txBody>
                  <a:tcPr anchor="ctr">
                    <a:solidFill>
                      <a:schemeClr val="accent3">
                        <a:lumMod val="40000"/>
                        <a:lumOff val="60000"/>
                      </a:schemeClr>
                    </a:solidFill>
                  </a:tcPr>
                </a:tc>
                <a:tc>
                  <a:txBody>
                    <a:bodyPr/>
                    <a:lstStyle/>
                    <a:p>
                      <a:pPr algn="ctr"/>
                      <a:r>
                        <a:rPr lang="en-US" sz="2000" dirty="0" smtClean="0">
                          <a:latin typeface="Bookman Old Style" pitchFamily="18" charset="0"/>
                        </a:rPr>
                        <a:t>2.0</a:t>
                      </a:r>
                      <a:endParaRPr lang="en-US" sz="2000" dirty="0">
                        <a:latin typeface="Bookman Old Style" pitchFamily="18" charset="0"/>
                      </a:endParaRPr>
                    </a:p>
                  </a:txBody>
                  <a:tcPr anchor="ctr">
                    <a:solidFill>
                      <a:schemeClr val="accent3">
                        <a:lumMod val="40000"/>
                        <a:lumOff val="60000"/>
                      </a:schemeClr>
                    </a:solidFill>
                  </a:tcPr>
                </a:tc>
                <a:tc>
                  <a:txBody>
                    <a:bodyPr/>
                    <a:lstStyle/>
                    <a:p>
                      <a:pPr algn="ctr"/>
                      <a:r>
                        <a:rPr lang="en-US" sz="2000" dirty="0" smtClean="0">
                          <a:latin typeface="Bookman Old Style" pitchFamily="18" charset="0"/>
                        </a:rPr>
                        <a:t>5.1</a:t>
                      </a:r>
                      <a:endParaRPr lang="en-US" sz="2000" dirty="0">
                        <a:latin typeface="Bookman Old Style" pitchFamily="18" charset="0"/>
                      </a:endParaRPr>
                    </a:p>
                  </a:txBody>
                  <a:tcPr anchor="ctr">
                    <a:solidFill>
                      <a:schemeClr val="accent3">
                        <a:lumMod val="40000"/>
                        <a:lumOff val="60000"/>
                      </a:schemeClr>
                    </a:solidFill>
                  </a:tcPr>
                </a:tc>
                <a:tc>
                  <a:txBody>
                    <a:bodyPr/>
                    <a:lstStyle/>
                    <a:p>
                      <a:pPr algn="ctr"/>
                      <a:r>
                        <a:rPr lang="en-US" sz="2000" dirty="0" smtClean="0">
                          <a:latin typeface="Bookman Old Style" pitchFamily="18" charset="0"/>
                        </a:rPr>
                        <a:t>1.5</a:t>
                      </a:r>
                      <a:endParaRPr lang="en-US" sz="2000" dirty="0">
                        <a:latin typeface="Bookman Old Style" pitchFamily="18" charset="0"/>
                      </a:endParaRPr>
                    </a:p>
                  </a:txBody>
                  <a:tcPr anchor="ctr">
                    <a:solidFill>
                      <a:schemeClr val="accent3">
                        <a:lumMod val="40000"/>
                        <a:lumOff val="60000"/>
                      </a:schemeClr>
                    </a:solidFill>
                  </a:tcPr>
                </a:tc>
                <a:tc>
                  <a:txBody>
                    <a:bodyPr/>
                    <a:lstStyle/>
                    <a:p>
                      <a:pPr algn="ctr"/>
                      <a:r>
                        <a:rPr lang="en-US" sz="2000" dirty="0" smtClean="0">
                          <a:latin typeface="Bookman Old Style" pitchFamily="18" charset="0"/>
                        </a:rPr>
                        <a:t>2.3</a:t>
                      </a:r>
                      <a:endParaRPr lang="en-US" sz="2000" dirty="0">
                        <a:latin typeface="Bookman Old Style" pitchFamily="18" charset="0"/>
                      </a:endParaRPr>
                    </a:p>
                  </a:txBody>
                  <a:tcPr anchor="ctr">
                    <a:solidFill>
                      <a:schemeClr val="accent3">
                        <a:lumMod val="40000"/>
                        <a:lumOff val="60000"/>
                      </a:schemeClr>
                    </a:solidFill>
                  </a:tcPr>
                </a:tc>
              </a:tr>
              <a:tr h="523191">
                <a:tc>
                  <a:txBody>
                    <a:bodyPr/>
                    <a:lstStyle/>
                    <a:p>
                      <a:pPr algn="ctr"/>
                      <a:r>
                        <a:rPr lang="en-US" sz="2000" dirty="0" smtClean="0">
                          <a:latin typeface="Bookman Old Style" pitchFamily="18" charset="0"/>
                        </a:rPr>
                        <a:t>Perennial grass</a:t>
                      </a:r>
                      <a:endParaRPr lang="en-US" sz="2000" dirty="0">
                        <a:latin typeface="Bookman Old Style" pitchFamily="18" charset="0"/>
                      </a:endParaRPr>
                    </a:p>
                  </a:txBody>
                  <a:tcPr anchor="ctr">
                    <a:solidFill>
                      <a:schemeClr val="accent3">
                        <a:lumMod val="40000"/>
                        <a:lumOff val="60000"/>
                      </a:schemeClr>
                    </a:solidFill>
                  </a:tcPr>
                </a:tc>
                <a:tc>
                  <a:txBody>
                    <a:bodyPr/>
                    <a:lstStyle/>
                    <a:p>
                      <a:pPr algn="ctr"/>
                      <a:r>
                        <a:rPr lang="en-US" sz="2000" dirty="0" smtClean="0">
                          <a:latin typeface="Bookman Old Style" pitchFamily="18" charset="0"/>
                        </a:rPr>
                        <a:t>1.2</a:t>
                      </a:r>
                      <a:endParaRPr lang="en-US" sz="2000" dirty="0">
                        <a:latin typeface="Bookman Old Style" pitchFamily="18" charset="0"/>
                      </a:endParaRPr>
                    </a:p>
                  </a:txBody>
                  <a:tcPr anchor="ctr">
                    <a:solidFill>
                      <a:schemeClr val="accent3">
                        <a:lumMod val="40000"/>
                        <a:lumOff val="60000"/>
                      </a:schemeClr>
                    </a:solidFill>
                  </a:tcPr>
                </a:tc>
                <a:tc>
                  <a:txBody>
                    <a:bodyPr/>
                    <a:lstStyle/>
                    <a:p>
                      <a:pPr algn="ctr"/>
                      <a:r>
                        <a:rPr lang="en-US" sz="2000" dirty="0" smtClean="0">
                          <a:latin typeface="Bookman Old Style" pitchFamily="18" charset="0"/>
                        </a:rPr>
                        <a:t>8.8</a:t>
                      </a:r>
                      <a:endParaRPr lang="en-US" sz="2000" dirty="0">
                        <a:latin typeface="Bookman Old Style" pitchFamily="18" charset="0"/>
                      </a:endParaRPr>
                    </a:p>
                  </a:txBody>
                  <a:tcPr anchor="ctr">
                    <a:solidFill>
                      <a:schemeClr val="accent3">
                        <a:lumMod val="40000"/>
                        <a:lumOff val="60000"/>
                      </a:schemeClr>
                    </a:solidFill>
                  </a:tcPr>
                </a:tc>
                <a:tc>
                  <a:txBody>
                    <a:bodyPr/>
                    <a:lstStyle/>
                    <a:p>
                      <a:pPr algn="ctr"/>
                      <a:r>
                        <a:rPr lang="en-US" sz="2000" dirty="0" smtClean="0">
                          <a:latin typeface="Bookman Old Style" pitchFamily="18" charset="0"/>
                        </a:rPr>
                        <a:t>1.0</a:t>
                      </a:r>
                      <a:endParaRPr lang="en-US" sz="2000" dirty="0">
                        <a:latin typeface="Bookman Old Style" pitchFamily="18" charset="0"/>
                      </a:endParaRPr>
                    </a:p>
                  </a:txBody>
                  <a:tcPr anchor="ctr">
                    <a:solidFill>
                      <a:schemeClr val="accent3">
                        <a:lumMod val="40000"/>
                        <a:lumOff val="60000"/>
                      </a:schemeClr>
                    </a:solidFill>
                  </a:tcPr>
                </a:tc>
                <a:tc>
                  <a:txBody>
                    <a:bodyPr/>
                    <a:lstStyle/>
                    <a:p>
                      <a:pPr algn="ctr"/>
                      <a:r>
                        <a:rPr lang="en-US" sz="2000" dirty="0" smtClean="0">
                          <a:latin typeface="Bookman Old Style" pitchFamily="18" charset="0"/>
                        </a:rPr>
                        <a:t>4.3</a:t>
                      </a:r>
                      <a:endParaRPr lang="en-US" sz="2000" dirty="0">
                        <a:latin typeface="Bookman Old Style" pitchFamily="18" charset="0"/>
                      </a:endParaRPr>
                    </a:p>
                  </a:txBody>
                  <a:tcPr anchor="ctr">
                    <a:solidFill>
                      <a:schemeClr val="accent3">
                        <a:lumMod val="40000"/>
                        <a:lumOff val="60000"/>
                      </a:schemeClr>
                    </a:solidFill>
                  </a:tcPr>
                </a:tc>
              </a:tr>
            </a:tbl>
          </a:graphicData>
        </a:graphic>
      </p:graphicFrame>
      <p:sp>
        <p:nvSpPr>
          <p:cNvPr id="15" name="Content Placeholder 2"/>
          <p:cNvSpPr txBox="1">
            <a:spLocks/>
          </p:cNvSpPr>
          <p:nvPr/>
        </p:nvSpPr>
        <p:spPr>
          <a:xfrm>
            <a:off x="4572000" y="1066800"/>
            <a:ext cx="4800600" cy="2286000"/>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smtClean="0">
                <a:ln>
                  <a:noFill/>
                </a:ln>
                <a:solidFill>
                  <a:schemeClr val="bg1"/>
                </a:solidFill>
                <a:effectLst/>
                <a:uLnTx/>
                <a:uFillTx/>
                <a:latin typeface="Bookman Old Style" pitchFamily="18" charset="0"/>
                <a:ea typeface="+mn-ea"/>
                <a:cs typeface="+mn-cs"/>
              </a:rPr>
              <a:t>	</a:t>
            </a:r>
            <a:r>
              <a:rPr kumimoji="0" lang="en-US" sz="2400" b="0" i="0" u="none" strike="noStrike" kern="1200" cap="none" spc="0" normalizeH="0" baseline="0" noProof="0" dirty="0" smtClean="0">
                <a:ln>
                  <a:noFill/>
                </a:ln>
                <a:solidFill>
                  <a:schemeClr val="bg1"/>
                </a:solidFill>
                <a:effectLst/>
                <a:uLnTx/>
                <a:uFillTx/>
                <a:latin typeface="Bookman Old Style" pitchFamily="18" charset="0"/>
                <a:ea typeface="+mn-ea"/>
                <a:cs typeface="+mn-cs"/>
              </a:rPr>
              <a:t>Non-serpentine</a:t>
            </a:r>
          </a:p>
          <a:p>
            <a:pPr marL="742950" lvl="1" indent="-285750">
              <a:spcBef>
                <a:spcPct val="20000"/>
              </a:spcBef>
              <a:buFont typeface="Wingdings" pitchFamily="2" charset="2"/>
              <a:buChar char="v"/>
            </a:pPr>
            <a:r>
              <a:rPr kumimoji="0" lang="en-US" sz="2400" b="0" i="0" u="none" strike="noStrike" kern="1200" cap="none" spc="0" normalizeH="0" baseline="0" noProof="0" dirty="0" smtClean="0">
                <a:ln>
                  <a:noFill/>
                </a:ln>
                <a:solidFill>
                  <a:schemeClr val="bg1"/>
                </a:solidFill>
                <a:effectLst/>
                <a:uLnTx/>
                <a:uFillTx/>
                <a:latin typeface="Bookman Old Style" pitchFamily="18" charset="0"/>
                <a:ea typeface="+mn-ea"/>
                <a:cs typeface="+mn-cs"/>
              </a:rPr>
              <a:t>Relatively fertile</a:t>
            </a:r>
          </a:p>
          <a:p>
            <a:pPr marL="742950" lvl="1" indent="-285750">
              <a:spcBef>
                <a:spcPct val="20000"/>
              </a:spcBef>
              <a:buFont typeface="Wingdings" pitchFamily="2" charset="2"/>
              <a:buChar char="v"/>
            </a:pPr>
            <a:r>
              <a:rPr lang="en-US" sz="2400" dirty="0" smtClean="0">
                <a:solidFill>
                  <a:schemeClr val="bg1"/>
                </a:solidFill>
                <a:latin typeface="Bookman Old Style" pitchFamily="18" charset="0"/>
              </a:rPr>
              <a:t>Highly invaded</a:t>
            </a:r>
          </a:p>
          <a:p>
            <a:pPr marL="742950" lvl="1" indent="-285750">
              <a:spcBef>
                <a:spcPct val="20000"/>
              </a:spcBef>
              <a:buFont typeface="Wingdings" pitchFamily="2" charset="2"/>
              <a:buChar char="v"/>
            </a:pPr>
            <a:r>
              <a:rPr kumimoji="0" lang="en-US" sz="2400" b="0" i="0" u="none" strike="noStrike" kern="1200" cap="none" spc="0" normalizeH="0" baseline="0" noProof="0" dirty="0" smtClean="0">
                <a:ln>
                  <a:noFill/>
                </a:ln>
                <a:solidFill>
                  <a:schemeClr val="bg1"/>
                </a:solidFill>
                <a:effectLst/>
                <a:uLnTx/>
                <a:uFillTx/>
                <a:latin typeface="Bookman Old Style" pitchFamily="18" charset="0"/>
                <a:ea typeface="+mn-ea"/>
                <a:cs typeface="+mn-cs"/>
              </a:rPr>
              <a:t>Dominance by exotic annual grasses</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0" i="0" u="none" strike="noStrike" kern="1200" cap="none" spc="0" normalizeH="0" baseline="0" noProof="0" dirty="0" smtClean="0">
              <a:ln>
                <a:noFill/>
              </a:ln>
              <a:solidFill>
                <a:schemeClr val="bg1"/>
              </a:solidFill>
              <a:effectLst/>
              <a:uLnTx/>
              <a:uFillTx/>
              <a:latin typeface="Bookman Old Style" pitchFamily="18" charset="0"/>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400" b="0" i="0" u="none" strike="noStrike" kern="1200" cap="none" spc="0" normalizeH="0" baseline="0" noProof="0" dirty="0" smtClean="0">
              <a:ln>
                <a:noFill/>
              </a:ln>
              <a:solidFill>
                <a:schemeClr val="bg1"/>
              </a:solidFill>
              <a:effectLst/>
              <a:uLnTx/>
              <a:uFillTx/>
              <a:latin typeface="Bookman Old Style" pitchFamily="18" charset="0"/>
              <a:ea typeface="+mn-ea"/>
              <a:cs typeface="+mn-cs"/>
            </a:endParaRP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800" b="0" i="0" u="none" strike="noStrike" kern="1200" cap="none" spc="0" normalizeH="0" baseline="0" noProof="0" dirty="0" smtClean="0">
              <a:ln>
                <a:noFill/>
              </a:ln>
              <a:solidFill>
                <a:schemeClr val="bg1"/>
              </a:solidFill>
              <a:effectLst/>
              <a:uLnTx/>
              <a:uFillTx/>
              <a:latin typeface="Bookman Old Style" pitchFamily="18" charset="0"/>
              <a:ea typeface="+mn-ea"/>
              <a:cs typeface="+mn-cs"/>
            </a:endParaRPr>
          </a:p>
        </p:txBody>
      </p:sp>
      <p:sp>
        <p:nvSpPr>
          <p:cNvPr id="16" name="TextBox 15"/>
          <p:cNvSpPr txBox="1"/>
          <p:nvPr/>
        </p:nvSpPr>
        <p:spPr>
          <a:xfrm>
            <a:off x="457200" y="228600"/>
            <a:ext cx="8686800" cy="646331"/>
          </a:xfrm>
          <a:prstGeom prst="rect">
            <a:avLst/>
          </a:prstGeom>
          <a:noFill/>
        </p:spPr>
        <p:txBody>
          <a:bodyPr wrap="square" rtlCol="0">
            <a:spAutoFit/>
          </a:bodyPr>
          <a:lstStyle/>
          <a:p>
            <a:r>
              <a:rPr lang="en-US" sz="3600" dirty="0" smtClean="0">
                <a:solidFill>
                  <a:schemeClr val="bg1"/>
                </a:solidFill>
                <a:latin typeface="Bookman Old Style" pitchFamily="18" charset="0"/>
              </a:rPr>
              <a:t>California grasslands</a:t>
            </a:r>
            <a:endParaRPr lang="en-US" sz="3600" dirty="0">
              <a:solidFill>
                <a:schemeClr val="bg1"/>
              </a:solidFill>
              <a:latin typeface="Bookman Old Style"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28600"/>
            <a:ext cx="7315200" cy="646331"/>
          </a:xfrm>
          <a:prstGeom prst="rect">
            <a:avLst/>
          </a:prstGeom>
          <a:noFill/>
        </p:spPr>
        <p:txBody>
          <a:bodyPr wrap="square" rtlCol="0">
            <a:spAutoFit/>
          </a:bodyPr>
          <a:lstStyle/>
          <a:p>
            <a:r>
              <a:rPr lang="en-US" sz="3600" dirty="0" smtClean="0">
                <a:solidFill>
                  <a:schemeClr val="bg1"/>
                </a:solidFill>
                <a:latin typeface="Bookman Old Style" pitchFamily="18" charset="0"/>
              </a:rPr>
              <a:t>McLaughlin grasslands</a:t>
            </a:r>
            <a:endParaRPr lang="en-US" sz="3600" dirty="0">
              <a:solidFill>
                <a:schemeClr val="bg1"/>
              </a:solidFill>
              <a:latin typeface="Bookman Old Style" pitchFamily="18" charset="0"/>
            </a:endParaRPr>
          </a:p>
        </p:txBody>
      </p:sp>
      <p:pic>
        <p:nvPicPr>
          <p:cNvPr id="6146" name="Picture 2"/>
          <p:cNvPicPr>
            <a:picLocks noChangeAspect="1" noChangeArrowheads="1"/>
          </p:cNvPicPr>
          <p:nvPr/>
        </p:nvPicPr>
        <p:blipFill>
          <a:blip r:embed="rId3" cstate="print"/>
          <a:srcRect/>
          <a:stretch>
            <a:fillRect/>
          </a:stretch>
        </p:blipFill>
        <p:spPr bwMode="auto">
          <a:xfrm>
            <a:off x="1524000" y="990600"/>
            <a:ext cx="6324600" cy="4743450"/>
          </a:xfrm>
          <a:prstGeom prst="rect">
            <a:avLst/>
          </a:prstGeom>
          <a:noFill/>
          <a:ln w="9525">
            <a:noFill/>
            <a:miter lim="800000"/>
            <a:headEnd/>
            <a:tailEnd/>
          </a:ln>
        </p:spPr>
      </p:pic>
      <p:sp>
        <p:nvSpPr>
          <p:cNvPr id="5" name="TextBox 4"/>
          <p:cNvSpPr txBox="1"/>
          <p:nvPr/>
        </p:nvSpPr>
        <p:spPr>
          <a:xfrm>
            <a:off x="6096000" y="5410200"/>
            <a:ext cx="1752600" cy="276999"/>
          </a:xfrm>
          <a:prstGeom prst="rect">
            <a:avLst/>
          </a:prstGeom>
          <a:solidFill>
            <a:schemeClr val="bg1">
              <a:alpha val="32000"/>
            </a:schemeClr>
          </a:solidFill>
        </p:spPr>
        <p:txBody>
          <a:bodyPr wrap="square" rtlCol="0">
            <a:spAutoFit/>
          </a:bodyPr>
          <a:lstStyle/>
          <a:p>
            <a:r>
              <a:rPr lang="en-US" sz="1200" dirty="0" smtClean="0"/>
              <a:t>Photo credit: J. </a:t>
            </a:r>
            <a:r>
              <a:rPr lang="en-US" sz="1200" dirty="0" err="1" smtClean="0"/>
              <a:t>Gelbard</a:t>
            </a:r>
            <a:endParaRPr lang="en-US" sz="1200" dirty="0"/>
          </a:p>
        </p:txBody>
      </p:sp>
      <p:cxnSp>
        <p:nvCxnSpPr>
          <p:cNvPr id="9" name="Straight Arrow Connector 8"/>
          <p:cNvCxnSpPr/>
          <p:nvPr/>
        </p:nvCxnSpPr>
        <p:spPr>
          <a:xfrm rot="10800000">
            <a:off x="6705600" y="4800600"/>
            <a:ext cx="533400" cy="1588"/>
          </a:xfrm>
          <a:prstGeom prst="straightConnector1">
            <a:avLst/>
          </a:prstGeom>
          <a:ln w="7620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438400" y="3429000"/>
            <a:ext cx="533400" cy="1588"/>
          </a:xfrm>
          <a:prstGeom prst="straightConnector1">
            <a:avLst/>
          </a:prstGeom>
          <a:ln w="7620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315200" y="4572000"/>
            <a:ext cx="1600200" cy="461665"/>
          </a:xfrm>
          <a:prstGeom prst="rect">
            <a:avLst/>
          </a:prstGeom>
          <a:solidFill>
            <a:schemeClr val="bg1">
              <a:alpha val="32000"/>
            </a:schemeClr>
          </a:solidFill>
        </p:spPr>
        <p:txBody>
          <a:bodyPr wrap="square" rtlCol="0">
            <a:spAutoFit/>
          </a:bodyPr>
          <a:lstStyle/>
          <a:p>
            <a:r>
              <a:rPr lang="en-US" sz="2400" b="1" dirty="0" smtClean="0"/>
              <a:t>Serpentine</a:t>
            </a:r>
            <a:endParaRPr lang="en-US" sz="2400" b="1" dirty="0"/>
          </a:p>
        </p:txBody>
      </p:sp>
      <p:sp>
        <p:nvSpPr>
          <p:cNvPr id="14" name="TextBox 13"/>
          <p:cNvSpPr txBox="1"/>
          <p:nvPr/>
        </p:nvSpPr>
        <p:spPr>
          <a:xfrm>
            <a:off x="228600" y="3200400"/>
            <a:ext cx="2209800" cy="461665"/>
          </a:xfrm>
          <a:prstGeom prst="rect">
            <a:avLst/>
          </a:prstGeom>
          <a:solidFill>
            <a:schemeClr val="bg1">
              <a:alpha val="32000"/>
            </a:schemeClr>
          </a:solidFill>
        </p:spPr>
        <p:txBody>
          <a:bodyPr wrap="square" rtlCol="0">
            <a:spAutoFit/>
          </a:bodyPr>
          <a:lstStyle/>
          <a:p>
            <a:r>
              <a:rPr lang="en-US" sz="2400" b="1" dirty="0" smtClean="0"/>
              <a:t>Non-serpentine</a:t>
            </a:r>
            <a:endParaRPr lang="en-US" sz="2400" b="1" dirty="0"/>
          </a:p>
        </p:txBody>
      </p:sp>
      <p:sp>
        <p:nvSpPr>
          <p:cNvPr id="15" name="Content Placeholder 2"/>
          <p:cNvSpPr>
            <a:spLocks noGrp="1"/>
          </p:cNvSpPr>
          <p:nvPr>
            <p:ph idx="1"/>
          </p:nvPr>
        </p:nvSpPr>
        <p:spPr>
          <a:xfrm>
            <a:off x="1219200" y="5791200"/>
            <a:ext cx="7162800" cy="914400"/>
          </a:xfrm>
        </p:spPr>
        <p:txBody>
          <a:bodyPr>
            <a:normAutofit/>
          </a:bodyPr>
          <a:lstStyle/>
          <a:p>
            <a:pPr>
              <a:buNone/>
            </a:pPr>
            <a:r>
              <a:rPr lang="en-US" sz="2400" dirty="0" smtClean="0">
                <a:solidFill>
                  <a:schemeClr val="bg1"/>
                </a:solidFill>
                <a:latin typeface="Bookman Old Style" pitchFamily="18" charset="0"/>
              </a:rPr>
              <a:t>	Do serpentine and non-serpentine communities differ in temporal stability?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143000"/>
            <a:ext cx="9296400" cy="2819400"/>
          </a:xfrm>
        </p:spPr>
        <p:txBody>
          <a:bodyPr>
            <a:normAutofit/>
          </a:bodyPr>
          <a:lstStyle/>
          <a:p>
            <a:pPr lvl="1">
              <a:buFont typeface="Wingdings" pitchFamily="2" charset="2"/>
              <a:buChar char="v"/>
            </a:pPr>
            <a:r>
              <a:rPr lang="en-US" sz="2400" dirty="0" smtClean="0">
                <a:solidFill>
                  <a:schemeClr val="bg1"/>
                </a:solidFill>
                <a:latin typeface="Bookman Old Style" pitchFamily="18" charset="0"/>
              </a:rPr>
              <a:t>McLaughlin Reserve (Lake County, CA)</a:t>
            </a:r>
          </a:p>
          <a:p>
            <a:pPr lvl="1">
              <a:buFont typeface="Wingdings" pitchFamily="2" charset="2"/>
              <a:buChar char="v"/>
            </a:pPr>
            <a:r>
              <a:rPr lang="en-US" sz="2400" dirty="0" smtClean="0">
                <a:solidFill>
                  <a:schemeClr val="bg1"/>
                </a:solidFill>
                <a:latin typeface="Bookman Old Style" pitchFamily="18" charset="0"/>
              </a:rPr>
              <a:t>38 Serpentine, 42 Non-serpentine sites</a:t>
            </a:r>
          </a:p>
          <a:p>
            <a:pPr lvl="1">
              <a:buFont typeface="Wingdings" pitchFamily="2" charset="2"/>
              <a:buChar char="v"/>
            </a:pPr>
            <a:r>
              <a:rPr lang="en-US" sz="2400" dirty="0" smtClean="0">
                <a:solidFill>
                  <a:schemeClr val="bg1"/>
                </a:solidFill>
                <a:latin typeface="Bookman Old Style" pitchFamily="18" charset="0"/>
              </a:rPr>
              <a:t>5 m</a:t>
            </a:r>
            <a:r>
              <a:rPr lang="en-US" sz="2400" baseline="30000" dirty="0" smtClean="0">
                <a:solidFill>
                  <a:schemeClr val="bg1"/>
                </a:solidFill>
                <a:latin typeface="Bookman Old Style" pitchFamily="18" charset="0"/>
              </a:rPr>
              <a:t>2</a:t>
            </a:r>
            <a:r>
              <a:rPr lang="en-US" sz="2400" dirty="0" smtClean="0">
                <a:solidFill>
                  <a:schemeClr val="bg1"/>
                </a:solidFill>
                <a:latin typeface="Bookman Old Style" pitchFamily="18" charset="0"/>
              </a:rPr>
              <a:t> </a:t>
            </a:r>
            <a:r>
              <a:rPr lang="en-US" sz="2400" dirty="0" err="1" smtClean="0">
                <a:solidFill>
                  <a:schemeClr val="bg1"/>
                </a:solidFill>
                <a:latin typeface="Bookman Old Style" pitchFamily="18" charset="0"/>
              </a:rPr>
              <a:t>quadrats</a:t>
            </a:r>
            <a:r>
              <a:rPr lang="en-US" sz="2400" dirty="0" smtClean="0">
                <a:solidFill>
                  <a:schemeClr val="bg1"/>
                </a:solidFill>
                <a:latin typeface="Bookman Old Style" pitchFamily="18" charset="0"/>
              </a:rPr>
              <a:t> along a 50m transect at each site</a:t>
            </a:r>
          </a:p>
          <a:p>
            <a:pPr lvl="1">
              <a:buFont typeface="Wingdings" pitchFamily="2" charset="2"/>
              <a:buChar char="v"/>
            </a:pPr>
            <a:r>
              <a:rPr lang="en-US" sz="2400" dirty="0" smtClean="0">
                <a:solidFill>
                  <a:schemeClr val="bg1"/>
                </a:solidFill>
                <a:latin typeface="Bookman Old Style" pitchFamily="18" charset="0"/>
              </a:rPr>
              <a:t>10 years presence/absence, 5 years cover</a:t>
            </a:r>
          </a:p>
          <a:p>
            <a:pPr lvl="1">
              <a:buNone/>
            </a:pPr>
            <a:endParaRPr lang="en-US" sz="2400" dirty="0" smtClean="0">
              <a:solidFill>
                <a:schemeClr val="bg1"/>
              </a:solidFill>
              <a:latin typeface="Bookman Old Style" pitchFamily="18" charset="0"/>
            </a:endParaRPr>
          </a:p>
          <a:p>
            <a:pPr>
              <a:buNone/>
            </a:pPr>
            <a:endParaRPr lang="en-US" sz="2800" dirty="0" smtClean="0">
              <a:solidFill>
                <a:schemeClr val="bg1"/>
              </a:solidFill>
              <a:latin typeface="Bookman Old Style" pitchFamily="18" charset="0"/>
            </a:endParaRPr>
          </a:p>
        </p:txBody>
      </p:sp>
      <p:sp>
        <p:nvSpPr>
          <p:cNvPr id="9" name="TextBox 8"/>
          <p:cNvSpPr txBox="1"/>
          <p:nvPr/>
        </p:nvSpPr>
        <p:spPr>
          <a:xfrm>
            <a:off x="457200" y="228600"/>
            <a:ext cx="6934200" cy="646331"/>
          </a:xfrm>
          <a:prstGeom prst="rect">
            <a:avLst/>
          </a:prstGeom>
          <a:noFill/>
        </p:spPr>
        <p:txBody>
          <a:bodyPr wrap="square" rtlCol="0">
            <a:spAutoFit/>
          </a:bodyPr>
          <a:lstStyle/>
          <a:p>
            <a:r>
              <a:rPr lang="en-US" sz="3600" dirty="0" smtClean="0">
                <a:solidFill>
                  <a:schemeClr val="bg1"/>
                </a:solidFill>
                <a:latin typeface="Bookman Old Style" pitchFamily="18" charset="0"/>
              </a:rPr>
              <a:t>10 year repeat survey</a:t>
            </a:r>
            <a:endParaRPr lang="en-US" sz="3600" dirty="0">
              <a:solidFill>
                <a:schemeClr val="bg1"/>
              </a:solidFill>
              <a:latin typeface="Bookman Old Style" pitchFamily="18" charset="0"/>
            </a:endParaRPr>
          </a:p>
        </p:txBody>
      </p:sp>
      <p:pic>
        <p:nvPicPr>
          <p:cNvPr id="10" name="Picture 2"/>
          <p:cNvPicPr>
            <a:picLocks noChangeAspect="1" noChangeArrowheads="1"/>
          </p:cNvPicPr>
          <p:nvPr/>
        </p:nvPicPr>
        <p:blipFill>
          <a:blip r:embed="rId3" cstate="print"/>
          <a:srcRect/>
          <a:stretch>
            <a:fillRect/>
          </a:stretch>
        </p:blipFill>
        <p:spPr bwMode="auto">
          <a:xfrm>
            <a:off x="2057400" y="3200400"/>
            <a:ext cx="4572000" cy="3429000"/>
          </a:xfrm>
          <a:prstGeom prst="rect">
            <a:avLst/>
          </a:prstGeom>
          <a:noFill/>
          <a:ln w="9525">
            <a:solidFill>
              <a:schemeClr val="bg1"/>
            </a:solidFill>
            <a:miter lim="800000"/>
            <a:headEnd/>
            <a:tailEnd/>
          </a:ln>
        </p:spPr>
      </p:pic>
      <p:sp>
        <p:nvSpPr>
          <p:cNvPr id="11" name="TextBox 10"/>
          <p:cNvSpPr txBox="1"/>
          <p:nvPr/>
        </p:nvSpPr>
        <p:spPr>
          <a:xfrm>
            <a:off x="4953000" y="6324600"/>
            <a:ext cx="1676400" cy="276999"/>
          </a:xfrm>
          <a:prstGeom prst="rect">
            <a:avLst/>
          </a:prstGeom>
          <a:solidFill>
            <a:schemeClr val="bg1">
              <a:alpha val="32000"/>
            </a:schemeClr>
          </a:solidFill>
        </p:spPr>
        <p:txBody>
          <a:bodyPr wrap="square" rtlCol="0">
            <a:spAutoFit/>
          </a:bodyPr>
          <a:lstStyle/>
          <a:p>
            <a:r>
              <a:rPr lang="en-US" sz="1200" dirty="0" smtClean="0"/>
              <a:t>Photo credit: J. </a:t>
            </a:r>
            <a:r>
              <a:rPr lang="en-US" sz="1200" dirty="0" err="1" smtClean="0"/>
              <a:t>Gelbard</a:t>
            </a:r>
            <a:endParaRPr lang="en-US" sz="12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69" name="Picture 1"/>
          <p:cNvPicPr>
            <a:picLocks noChangeAspect="1" noChangeArrowheads="1"/>
          </p:cNvPicPr>
          <p:nvPr/>
        </p:nvPicPr>
        <p:blipFill>
          <a:blip r:embed="rId3" cstate="print"/>
          <a:srcRect/>
          <a:stretch>
            <a:fillRect/>
          </a:stretch>
        </p:blipFill>
        <p:spPr bwMode="auto">
          <a:xfrm>
            <a:off x="0" y="1219200"/>
            <a:ext cx="9116291" cy="2964180"/>
          </a:xfrm>
          <a:prstGeom prst="rect">
            <a:avLst/>
          </a:prstGeom>
          <a:noFill/>
          <a:ln w="9525">
            <a:noFill/>
            <a:miter lim="800000"/>
            <a:headEnd/>
            <a:tailEnd/>
          </a:ln>
        </p:spPr>
      </p:pic>
      <p:sp>
        <p:nvSpPr>
          <p:cNvPr id="5" name="Content Placeholder 2"/>
          <p:cNvSpPr>
            <a:spLocks noGrp="1"/>
          </p:cNvSpPr>
          <p:nvPr>
            <p:ph idx="1"/>
          </p:nvPr>
        </p:nvSpPr>
        <p:spPr>
          <a:xfrm>
            <a:off x="228600" y="4495800"/>
            <a:ext cx="8915400" cy="2362200"/>
          </a:xfrm>
        </p:spPr>
        <p:txBody>
          <a:bodyPr>
            <a:normAutofit/>
          </a:bodyPr>
          <a:lstStyle/>
          <a:p>
            <a:pPr>
              <a:buFont typeface="Wingdings" pitchFamily="2" charset="2"/>
              <a:buChar char="v"/>
            </a:pPr>
            <a:r>
              <a:rPr lang="en-US" sz="2400" dirty="0" smtClean="0">
                <a:solidFill>
                  <a:schemeClr val="bg1"/>
                </a:solidFill>
                <a:latin typeface="Bookman Old Style" pitchFamily="18" charset="0"/>
              </a:rPr>
              <a:t>10 years captures climate variability</a:t>
            </a:r>
          </a:p>
          <a:p>
            <a:pPr>
              <a:buFont typeface="Wingdings" pitchFamily="2" charset="2"/>
              <a:buChar char="v"/>
            </a:pPr>
            <a:r>
              <a:rPr lang="en-US" sz="2400" dirty="0" smtClean="0">
                <a:solidFill>
                  <a:schemeClr val="bg1"/>
                </a:solidFill>
                <a:latin typeface="Bookman Old Style" pitchFamily="18" charset="0"/>
              </a:rPr>
              <a:t>Species richness higher on serpentine</a:t>
            </a:r>
          </a:p>
          <a:p>
            <a:pPr>
              <a:buFont typeface="Wingdings" pitchFamily="2" charset="2"/>
              <a:buChar char="v"/>
            </a:pPr>
            <a:r>
              <a:rPr lang="en-US" sz="2400" dirty="0" smtClean="0">
                <a:solidFill>
                  <a:schemeClr val="bg1"/>
                </a:solidFill>
                <a:latin typeface="Bookman Old Style" pitchFamily="18" charset="0"/>
              </a:rPr>
              <a:t>Species richness tracks precipitation, but correlation slightly weaker on serpentine (serpentine r</a:t>
            </a:r>
            <a:r>
              <a:rPr lang="en-US" sz="2400" baseline="30000" dirty="0" smtClean="0">
                <a:solidFill>
                  <a:schemeClr val="bg1"/>
                </a:solidFill>
                <a:latin typeface="Bookman Old Style" pitchFamily="18" charset="0"/>
              </a:rPr>
              <a:t>2</a:t>
            </a:r>
            <a:r>
              <a:rPr lang="en-US" sz="2400" dirty="0" smtClean="0">
                <a:solidFill>
                  <a:schemeClr val="bg1"/>
                </a:solidFill>
                <a:latin typeface="Bookman Old Style" pitchFamily="18" charset="0"/>
              </a:rPr>
              <a:t> = 0.50, non-serpentine r</a:t>
            </a:r>
            <a:r>
              <a:rPr lang="en-US" sz="2400" baseline="30000" dirty="0" smtClean="0">
                <a:solidFill>
                  <a:schemeClr val="bg1"/>
                </a:solidFill>
                <a:latin typeface="Bookman Old Style" pitchFamily="18" charset="0"/>
              </a:rPr>
              <a:t>2</a:t>
            </a:r>
            <a:r>
              <a:rPr lang="en-US" sz="2400" dirty="0" smtClean="0">
                <a:solidFill>
                  <a:schemeClr val="bg1"/>
                </a:solidFill>
                <a:latin typeface="Bookman Old Style" pitchFamily="18" charset="0"/>
              </a:rPr>
              <a:t> = 0.57)</a:t>
            </a:r>
          </a:p>
        </p:txBody>
      </p:sp>
      <p:sp>
        <p:nvSpPr>
          <p:cNvPr id="9" name="TextBox 8"/>
          <p:cNvSpPr txBox="1"/>
          <p:nvPr/>
        </p:nvSpPr>
        <p:spPr>
          <a:xfrm>
            <a:off x="457200" y="228600"/>
            <a:ext cx="8686800" cy="646331"/>
          </a:xfrm>
          <a:prstGeom prst="rect">
            <a:avLst/>
          </a:prstGeom>
          <a:noFill/>
        </p:spPr>
        <p:txBody>
          <a:bodyPr wrap="square" rtlCol="0">
            <a:spAutoFit/>
          </a:bodyPr>
          <a:lstStyle/>
          <a:p>
            <a:r>
              <a:rPr lang="en-US" sz="3600" dirty="0" smtClean="0">
                <a:solidFill>
                  <a:schemeClr val="bg1"/>
                </a:solidFill>
                <a:latin typeface="Bookman Old Style" pitchFamily="18" charset="0"/>
              </a:rPr>
              <a:t>Species richness and rainfall</a:t>
            </a:r>
            <a:endParaRPr lang="en-US" sz="3600" dirty="0">
              <a:solidFill>
                <a:schemeClr val="bg1"/>
              </a:solidFill>
              <a:latin typeface="Bookman Old Style" pitchFamily="18" charset="0"/>
            </a:endParaRPr>
          </a:p>
        </p:txBody>
      </p:sp>
      <p:sp>
        <p:nvSpPr>
          <p:cNvPr id="6" name="Rectangle 5"/>
          <p:cNvSpPr/>
          <p:nvPr/>
        </p:nvSpPr>
        <p:spPr>
          <a:xfrm>
            <a:off x="3124200" y="1143000"/>
            <a:ext cx="6019800" cy="304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3" name="Picture 9"/>
          <p:cNvPicPr preferRelativeResize="0">
            <a:picLocks noChangeArrowheads="1"/>
          </p:cNvPicPr>
          <p:nvPr/>
        </p:nvPicPr>
        <p:blipFill>
          <a:blip r:embed="rId3" cstate="print"/>
          <a:srcRect/>
          <a:stretch>
            <a:fillRect/>
          </a:stretch>
        </p:blipFill>
        <p:spPr bwMode="auto">
          <a:xfrm>
            <a:off x="5696712" y="1295400"/>
            <a:ext cx="3447288" cy="3657600"/>
          </a:xfrm>
          <a:prstGeom prst="rect">
            <a:avLst/>
          </a:prstGeom>
          <a:noFill/>
          <a:ln w="9525">
            <a:noFill/>
            <a:miter lim="800000"/>
            <a:headEnd/>
            <a:tailEnd/>
          </a:ln>
        </p:spPr>
      </p:pic>
      <p:pic>
        <p:nvPicPr>
          <p:cNvPr id="1032" name="Picture 8"/>
          <p:cNvPicPr preferRelativeResize="0">
            <a:picLocks noChangeArrowheads="1"/>
          </p:cNvPicPr>
          <p:nvPr/>
        </p:nvPicPr>
        <p:blipFill>
          <a:blip r:embed="rId4" cstate="print"/>
          <a:srcRect/>
          <a:stretch>
            <a:fillRect/>
          </a:stretch>
        </p:blipFill>
        <p:spPr bwMode="auto">
          <a:xfrm>
            <a:off x="2819400" y="1295400"/>
            <a:ext cx="3447288" cy="3657600"/>
          </a:xfrm>
          <a:prstGeom prst="rect">
            <a:avLst/>
          </a:prstGeom>
          <a:noFill/>
          <a:ln w="9525">
            <a:noFill/>
            <a:miter lim="800000"/>
            <a:headEnd/>
            <a:tailEnd/>
          </a:ln>
        </p:spPr>
      </p:pic>
      <p:pic>
        <p:nvPicPr>
          <p:cNvPr id="1031" name="Picture 7"/>
          <p:cNvPicPr>
            <a:picLocks noChangeAspect="1" noChangeArrowheads="1"/>
          </p:cNvPicPr>
          <p:nvPr/>
        </p:nvPicPr>
        <p:blipFill>
          <a:blip r:embed="rId5" cstate="print"/>
          <a:srcRect/>
          <a:stretch>
            <a:fillRect/>
          </a:stretch>
        </p:blipFill>
        <p:spPr bwMode="auto">
          <a:xfrm>
            <a:off x="0" y="1295400"/>
            <a:ext cx="3444658" cy="3657600"/>
          </a:xfrm>
          <a:prstGeom prst="rect">
            <a:avLst/>
          </a:prstGeom>
          <a:noFill/>
          <a:ln w="9525">
            <a:noFill/>
            <a:miter lim="800000"/>
            <a:headEnd/>
            <a:tailEnd/>
          </a:ln>
        </p:spPr>
      </p:pic>
      <p:sp>
        <p:nvSpPr>
          <p:cNvPr id="2" name="TextBox 1"/>
          <p:cNvSpPr txBox="1"/>
          <p:nvPr/>
        </p:nvSpPr>
        <p:spPr>
          <a:xfrm>
            <a:off x="381000" y="228600"/>
            <a:ext cx="4572000" cy="646331"/>
          </a:xfrm>
          <a:prstGeom prst="rect">
            <a:avLst/>
          </a:prstGeom>
          <a:noFill/>
        </p:spPr>
        <p:txBody>
          <a:bodyPr wrap="square" rtlCol="0">
            <a:spAutoFit/>
          </a:bodyPr>
          <a:lstStyle/>
          <a:p>
            <a:r>
              <a:rPr lang="en-US" sz="3600" dirty="0" smtClean="0">
                <a:solidFill>
                  <a:schemeClr val="bg1"/>
                </a:solidFill>
                <a:latin typeface="Bookman Old Style" pitchFamily="18" charset="0"/>
              </a:rPr>
              <a:t>Temporal stability</a:t>
            </a:r>
            <a:endParaRPr lang="en-US" sz="3600" dirty="0">
              <a:solidFill>
                <a:schemeClr val="bg1"/>
              </a:solidFill>
              <a:latin typeface="Bookman Old Style" pitchFamily="18" charset="0"/>
            </a:endParaRPr>
          </a:p>
        </p:txBody>
      </p:sp>
      <p:sp>
        <p:nvSpPr>
          <p:cNvPr id="8" name="TextBox 7"/>
          <p:cNvSpPr txBox="1"/>
          <p:nvPr/>
        </p:nvSpPr>
        <p:spPr>
          <a:xfrm>
            <a:off x="4648200" y="1676400"/>
            <a:ext cx="381000" cy="400110"/>
          </a:xfrm>
          <a:prstGeom prst="rect">
            <a:avLst/>
          </a:prstGeom>
          <a:noFill/>
        </p:spPr>
        <p:txBody>
          <a:bodyPr wrap="square" rtlCol="0">
            <a:spAutoFit/>
          </a:bodyPr>
          <a:lstStyle/>
          <a:p>
            <a:r>
              <a:rPr lang="en-US" sz="2000" dirty="0" smtClean="0"/>
              <a:t>*</a:t>
            </a:r>
            <a:endParaRPr lang="en-US" sz="2000" dirty="0"/>
          </a:p>
        </p:txBody>
      </p:sp>
      <p:sp>
        <p:nvSpPr>
          <p:cNvPr id="7" name="TextBox 6"/>
          <p:cNvSpPr txBox="1"/>
          <p:nvPr/>
        </p:nvSpPr>
        <p:spPr>
          <a:xfrm>
            <a:off x="1676400" y="1752600"/>
            <a:ext cx="381000" cy="400110"/>
          </a:xfrm>
          <a:prstGeom prst="rect">
            <a:avLst/>
          </a:prstGeom>
          <a:noFill/>
        </p:spPr>
        <p:txBody>
          <a:bodyPr wrap="square" rtlCol="0">
            <a:spAutoFit/>
          </a:bodyPr>
          <a:lstStyle/>
          <a:p>
            <a:r>
              <a:rPr lang="en-US" sz="2000" dirty="0" smtClean="0"/>
              <a:t>*</a:t>
            </a:r>
            <a:endParaRPr lang="en-US" sz="2000" dirty="0"/>
          </a:p>
        </p:txBody>
      </p:sp>
      <p:sp>
        <p:nvSpPr>
          <p:cNvPr id="11" name="TextBox 10"/>
          <p:cNvSpPr txBox="1"/>
          <p:nvPr/>
        </p:nvSpPr>
        <p:spPr>
          <a:xfrm>
            <a:off x="7620000" y="1600200"/>
            <a:ext cx="381000" cy="400110"/>
          </a:xfrm>
          <a:prstGeom prst="rect">
            <a:avLst/>
          </a:prstGeom>
          <a:noFill/>
        </p:spPr>
        <p:txBody>
          <a:bodyPr wrap="square" rtlCol="0">
            <a:spAutoFit/>
          </a:bodyPr>
          <a:lstStyle/>
          <a:p>
            <a:r>
              <a:rPr lang="en-US" sz="2000" dirty="0" smtClean="0"/>
              <a:t>*</a:t>
            </a:r>
            <a:endParaRPr lang="en-US" sz="2000" dirty="0"/>
          </a:p>
        </p:txBody>
      </p:sp>
      <p:sp>
        <p:nvSpPr>
          <p:cNvPr id="13" name="TextBox 12"/>
          <p:cNvSpPr txBox="1"/>
          <p:nvPr/>
        </p:nvSpPr>
        <p:spPr>
          <a:xfrm>
            <a:off x="0" y="4572000"/>
            <a:ext cx="1600200" cy="338554"/>
          </a:xfrm>
          <a:prstGeom prst="rect">
            <a:avLst/>
          </a:prstGeom>
          <a:noFill/>
        </p:spPr>
        <p:txBody>
          <a:bodyPr wrap="square" rtlCol="0">
            <a:spAutoFit/>
          </a:bodyPr>
          <a:lstStyle/>
          <a:p>
            <a:r>
              <a:rPr lang="en-US" sz="1600" dirty="0" err="1" smtClean="0">
                <a:latin typeface="Bookman Old Style" pitchFamily="18" charset="0"/>
              </a:rPr>
              <a:t>Jaccard</a:t>
            </a:r>
            <a:endParaRPr lang="en-US" sz="1600" dirty="0">
              <a:latin typeface="Bookman Old Style" pitchFamily="18" charset="0"/>
            </a:endParaRPr>
          </a:p>
        </p:txBody>
      </p:sp>
      <p:sp>
        <p:nvSpPr>
          <p:cNvPr id="14" name="TextBox 13"/>
          <p:cNvSpPr txBox="1"/>
          <p:nvPr/>
        </p:nvSpPr>
        <p:spPr>
          <a:xfrm>
            <a:off x="3505200" y="4419600"/>
            <a:ext cx="2286000" cy="584775"/>
          </a:xfrm>
          <a:prstGeom prst="rect">
            <a:avLst/>
          </a:prstGeom>
          <a:noFill/>
        </p:spPr>
        <p:txBody>
          <a:bodyPr wrap="square" rtlCol="0">
            <a:spAutoFit/>
          </a:bodyPr>
          <a:lstStyle/>
          <a:p>
            <a:r>
              <a:rPr lang="en-US" sz="1600" dirty="0" smtClean="0">
                <a:latin typeface="Bookman Old Style" pitchFamily="18" charset="0"/>
              </a:rPr>
              <a:t>Bray-Curtis w/annual grasses</a:t>
            </a:r>
            <a:endParaRPr lang="en-US" sz="1600" dirty="0">
              <a:latin typeface="Bookman Old Style" pitchFamily="18" charset="0"/>
            </a:endParaRPr>
          </a:p>
        </p:txBody>
      </p:sp>
      <p:sp>
        <p:nvSpPr>
          <p:cNvPr id="15" name="TextBox 14"/>
          <p:cNvSpPr txBox="1"/>
          <p:nvPr/>
        </p:nvSpPr>
        <p:spPr>
          <a:xfrm>
            <a:off x="6248400" y="4343400"/>
            <a:ext cx="2209800" cy="584775"/>
          </a:xfrm>
          <a:prstGeom prst="rect">
            <a:avLst/>
          </a:prstGeom>
          <a:noFill/>
        </p:spPr>
        <p:txBody>
          <a:bodyPr wrap="square" rtlCol="0">
            <a:spAutoFit/>
          </a:bodyPr>
          <a:lstStyle/>
          <a:p>
            <a:r>
              <a:rPr lang="en-US" sz="1600" dirty="0" smtClean="0">
                <a:latin typeface="Bookman Old Style" pitchFamily="18" charset="0"/>
              </a:rPr>
              <a:t>Bray-Curtis </a:t>
            </a:r>
          </a:p>
          <a:p>
            <a:r>
              <a:rPr lang="en-US" sz="1600" dirty="0" smtClean="0">
                <a:latin typeface="Bookman Old Style" pitchFamily="18" charset="0"/>
              </a:rPr>
              <a:t>no annual grasses</a:t>
            </a:r>
            <a:endParaRPr lang="en-US" sz="1600" dirty="0">
              <a:latin typeface="Bookman Old Style" pitchFamily="18" charset="0"/>
            </a:endParaRPr>
          </a:p>
        </p:txBody>
      </p:sp>
      <p:sp>
        <p:nvSpPr>
          <p:cNvPr id="16" name="Content Placeholder 2"/>
          <p:cNvSpPr>
            <a:spLocks noGrp="1"/>
          </p:cNvSpPr>
          <p:nvPr>
            <p:ph idx="1"/>
          </p:nvPr>
        </p:nvSpPr>
        <p:spPr>
          <a:xfrm>
            <a:off x="381000" y="5029200"/>
            <a:ext cx="8229600" cy="1600200"/>
          </a:xfrm>
        </p:spPr>
        <p:txBody>
          <a:bodyPr>
            <a:normAutofit/>
          </a:bodyPr>
          <a:lstStyle/>
          <a:p>
            <a:pPr>
              <a:buFont typeface="Wingdings" pitchFamily="2" charset="2"/>
              <a:buChar char="v"/>
            </a:pPr>
            <a:r>
              <a:rPr lang="en-US" sz="2400" dirty="0" smtClean="0">
                <a:solidFill>
                  <a:schemeClr val="bg1"/>
                </a:solidFill>
                <a:latin typeface="Bookman Old Style" pitchFamily="18" charset="0"/>
              </a:rPr>
              <a:t>Compositional turnover is lower on serpentine soils than non-serpentine soils, but is influenced by annual grasses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4" grpId="0"/>
      <p:bldP spid="15" grpId="0"/>
      <p:bldP spid="1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1219200"/>
            <a:ext cx="8534400" cy="3429000"/>
          </a:xfrm>
        </p:spPr>
        <p:txBody>
          <a:bodyPr>
            <a:normAutofit/>
          </a:bodyPr>
          <a:lstStyle/>
          <a:p>
            <a:pPr>
              <a:buFont typeface="Wingdings" pitchFamily="2" charset="2"/>
              <a:buChar char="v"/>
            </a:pPr>
            <a:r>
              <a:rPr lang="en-US" sz="2400" dirty="0" smtClean="0">
                <a:solidFill>
                  <a:schemeClr val="bg1"/>
                </a:solidFill>
                <a:latin typeface="Bookman Old Style" pitchFamily="18" charset="0"/>
              </a:rPr>
              <a:t>Serpentine grasslands are more resistant to variation in precipitation and more compositional stable than non-serpentine grasslands</a:t>
            </a:r>
          </a:p>
          <a:p>
            <a:pPr>
              <a:buFont typeface="Wingdings" pitchFamily="2" charset="2"/>
              <a:buChar char="v"/>
            </a:pPr>
            <a:r>
              <a:rPr lang="en-US" sz="2400" dirty="0" smtClean="0">
                <a:solidFill>
                  <a:schemeClr val="bg1"/>
                </a:solidFill>
                <a:latin typeface="Bookman Old Style" pitchFamily="18" charset="0"/>
              </a:rPr>
              <a:t>Why?</a:t>
            </a:r>
          </a:p>
          <a:p>
            <a:pPr lvl="1">
              <a:buFont typeface="Wingdings" pitchFamily="2" charset="2"/>
              <a:buChar char="v"/>
            </a:pPr>
            <a:r>
              <a:rPr lang="en-US" sz="2400" dirty="0" smtClean="0">
                <a:solidFill>
                  <a:schemeClr val="bg1"/>
                </a:solidFill>
                <a:latin typeface="Bookman Old Style" pitchFamily="18" charset="0"/>
              </a:rPr>
              <a:t>Does </a:t>
            </a:r>
            <a:r>
              <a:rPr lang="en-US" sz="2400" dirty="0" smtClean="0">
                <a:solidFill>
                  <a:schemeClr val="bg1"/>
                </a:solidFill>
                <a:latin typeface="Bookman Old Style" pitchFamily="18" charset="0"/>
              </a:rPr>
              <a:t>soil explain </a:t>
            </a:r>
            <a:r>
              <a:rPr lang="en-US" sz="2400" dirty="0" smtClean="0">
                <a:solidFill>
                  <a:schemeClr val="bg1"/>
                </a:solidFill>
                <a:latin typeface="Bookman Old Style" pitchFamily="18" charset="0"/>
              </a:rPr>
              <a:t>stability? </a:t>
            </a:r>
          </a:p>
          <a:p>
            <a:pPr lvl="1">
              <a:buFont typeface="Wingdings" pitchFamily="2" charset="2"/>
              <a:buChar char="v"/>
            </a:pPr>
            <a:r>
              <a:rPr lang="en-US" sz="2400" dirty="0" smtClean="0">
                <a:solidFill>
                  <a:schemeClr val="bg1"/>
                </a:solidFill>
                <a:latin typeface="Bookman Old Style" pitchFamily="18" charset="0"/>
              </a:rPr>
              <a:t>Are serpentine communities more stress tolerant? </a:t>
            </a:r>
          </a:p>
        </p:txBody>
      </p:sp>
      <p:sp>
        <p:nvSpPr>
          <p:cNvPr id="9" name="TextBox 8"/>
          <p:cNvSpPr txBox="1"/>
          <p:nvPr/>
        </p:nvSpPr>
        <p:spPr>
          <a:xfrm>
            <a:off x="457200" y="228600"/>
            <a:ext cx="6934200" cy="646331"/>
          </a:xfrm>
          <a:prstGeom prst="rect">
            <a:avLst/>
          </a:prstGeom>
          <a:noFill/>
        </p:spPr>
        <p:txBody>
          <a:bodyPr wrap="square" rtlCol="0">
            <a:spAutoFit/>
          </a:bodyPr>
          <a:lstStyle/>
          <a:p>
            <a:r>
              <a:rPr lang="en-US" sz="3600" dirty="0" smtClean="0">
                <a:solidFill>
                  <a:schemeClr val="bg1"/>
                </a:solidFill>
                <a:latin typeface="Bookman Old Style" pitchFamily="18" charset="0"/>
              </a:rPr>
              <a:t>Temporal stability</a:t>
            </a:r>
            <a:endParaRPr lang="en-US" sz="3600" dirty="0">
              <a:solidFill>
                <a:schemeClr val="bg1"/>
              </a:solidFill>
              <a:latin typeface="Bookman Old Style" pitchFamily="18" charset="0"/>
            </a:endParaRPr>
          </a:p>
        </p:txBody>
      </p:sp>
      <p:pic>
        <p:nvPicPr>
          <p:cNvPr id="6" name="Picture 2"/>
          <p:cNvPicPr>
            <a:picLocks noChangeAspect="1" noChangeArrowheads="1"/>
          </p:cNvPicPr>
          <p:nvPr/>
        </p:nvPicPr>
        <p:blipFill>
          <a:blip r:embed="rId3" cstate="print"/>
          <a:srcRect/>
          <a:stretch>
            <a:fillRect/>
          </a:stretch>
        </p:blipFill>
        <p:spPr bwMode="auto">
          <a:xfrm>
            <a:off x="2743200" y="4114800"/>
            <a:ext cx="3403600" cy="2552700"/>
          </a:xfrm>
          <a:prstGeom prst="rect">
            <a:avLst/>
          </a:prstGeom>
          <a:noFill/>
          <a:ln w="9525">
            <a:solidFill>
              <a:schemeClr val="bg1"/>
            </a:solidFill>
            <a:miter lim="800000"/>
            <a:headEnd/>
            <a:tailEnd/>
          </a:ln>
        </p:spPr>
      </p:pic>
      <p:sp>
        <p:nvSpPr>
          <p:cNvPr id="7" name="TextBox 6"/>
          <p:cNvSpPr txBox="1"/>
          <p:nvPr/>
        </p:nvSpPr>
        <p:spPr>
          <a:xfrm>
            <a:off x="4419600" y="6400800"/>
            <a:ext cx="1752600" cy="276999"/>
          </a:xfrm>
          <a:prstGeom prst="rect">
            <a:avLst/>
          </a:prstGeom>
          <a:solidFill>
            <a:schemeClr val="bg1">
              <a:alpha val="32000"/>
            </a:schemeClr>
          </a:solidFill>
        </p:spPr>
        <p:txBody>
          <a:bodyPr wrap="square" rtlCol="0">
            <a:spAutoFit/>
          </a:bodyPr>
          <a:lstStyle/>
          <a:p>
            <a:r>
              <a:rPr lang="en-US" sz="1200" dirty="0" smtClean="0"/>
              <a:t>Photo credit: J. </a:t>
            </a:r>
            <a:r>
              <a:rPr lang="en-US" sz="1200" dirty="0" err="1" smtClean="0"/>
              <a:t>Gelbard</a:t>
            </a:r>
            <a:endParaRPr lang="en-US" sz="1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3834</TotalTime>
  <Words>4050</Words>
  <Application>Microsoft Office PowerPoint</Application>
  <PresentationFormat>On-screen Show (4:3)</PresentationFormat>
  <Paragraphs>264</Paragraphs>
  <Slides>21</Slides>
  <Notes>21</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Temporal stability in California grasslands</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vector>
  </TitlesOfParts>
  <Company>UC Davis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Temporal stability in California grasslands</dc:title>
  <dc:creator>Barbara Going</dc:creator>
  <cp:lastModifiedBy>Barbara Going</cp:lastModifiedBy>
  <cp:revision>154</cp:revision>
  <dcterms:created xsi:type="dcterms:W3CDTF">2011-01-07T22:40:36Z</dcterms:created>
  <dcterms:modified xsi:type="dcterms:W3CDTF">2011-08-09T03:28:31Z</dcterms:modified>
</cp:coreProperties>
</file>